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2"/>
  </p:notesMasterIdLst>
  <p:sldIdLst>
    <p:sldId id="256" r:id="rId5"/>
    <p:sldId id="262" r:id="rId6"/>
    <p:sldId id="263" r:id="rId7"/>
    <p:sldId id="264" r:id="rId8"/>
    <p:sldId id="265" r:id="rId9"/>
    <p:sldId id="266" r:id="rId10"/>
    <p:sldId id="267" r:id="rId11"/>
  </p:sldIdLst>
  <p:sldSz cx="9144000" cy="5143500" type="screen16x9"/>
  <p:notesSz cx="6858000" cy="9144000"/>
  <p:embeddedFontLst>
    <p:embeddedFont>
      <p:font typeface="Spectral" panose="020B060402020202020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BB7EC75-4C86-4EE7-A7EB-0B3C3363CBC7}">
  <a:tblStyle styleId="{FBB7EC75-4C86-4EE7-A7EB-0B3C3363CBC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9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78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87395007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87395007f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87395007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87395007f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98005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87395007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87395007f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73985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87395007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87395007f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09478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87395007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87395007f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0398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87395007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87395007f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31872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87395007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87395007f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73579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.pn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17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3.jpg"/><Relationship Id="rId15" Type="http://schemas.openxmlformats.org/officeDocument/2006/relationships/image" Target="../media/image25.jpeg"/><Relationship Id="rId10" Type="http://schemas.openxmlformats.org/officeDocument/2006/relationships/image" Target="../media/image20.jpeg"/><Relationship Id="rId4" Type="http://schemas.openxmlformats.org/officeDocument/2006/relationships/image" Target="../media/image2.pn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3" Type="http://schemas.openxmlformats.org/officeDocument/2006/relationships/image" Target="../media/image1.pn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17" Type="http://schemas.openxmlformats.org/officeDocument/2006/relationships/image" Target="../media/image39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3.jp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.pn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3" Type="http://schemas.openxmlformats.org/officeDocument/2006/relationships/image" Target="../media/image1.pn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17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.jpg"/><Relationship Id="rId15" Type="http://schemas.openxmlformats.org/officeDocument/2006/relationships/image" Target="../media/image49.jpeg"/><Relationship Id="rId10" Type="http://schemas.openxmlformats.org/officeDocument/2006/relationships/image" Target="../media/image44.jpeg"/><Relationship Id="rId4" Type="http://schemas.openxmlformats.org/officeDocument/2006/relationships/image" Target="../media/image2.png"/><Relationship Id="rId9" Type="http://schemas.openxmlformats.org/officeDocument/2006/relationships/image" Target="../media/image43.png"/><Relationship Id="rId14" Type="http://schemas.openxmlformats.org/officeDocument/2006/relationships/image" Target="../media/image4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59.jpeg"/><Relationship Id="rId3" Type="http://schemas.openxmlformats.org/officeDocument/2006/relationships/image" Target="../media/image1.png"/><Relationship Id="rId7" Type="http://schemas.openxmlformats.org/officeDocument/2006/relationships/image" Target="../media/image53.jpeg"/><Relationship Id="rId12" Type="http://schemas.openxmlformats.org/officeDocument/2006/relationships/image" Target="../media/image58.jpeg"/><Relationship Id="rId17" Type="http://schemas.openxmlformats.org/officeDocument/2006/relationships/image" Target="../media/image63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57.jpeg"/><Relationship Id="rId5" Type="http://schemas.openxmlformats.org/officeDocument/2006/relationships/image" Target="../media/image3.jpg"/><Relationship Id="rId15" Type="http://schemas.openxmlformats.org/officeDocument/2006/relationships/image" Target="../media/image61.jpeg"/><Relationship Id="rId10" Type="http://schemas.openxmlformats.org/officeDocument/2006/relationships/image" Target="../media/image56.jpeg"/><Relationship Id="rId4" Type="http://schemas.openxmlformats.org/officeDocument/2006/relationships/image" Target="../media/image2.png"/><Relationship Id="rId9" Type="http://schemas.openxmlformats.org/officeDocument/2006/relationships/image" Target="../media/image55.jpeg"/><Relationship Id="rId14" Type="http://schemas.openxmlformats.org/officeDocument/2006/relationships/image" Target="../media/image6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1.jpeg"/><Relationship Id="rId3" Type="http://schemas.openxmlformats.org/officeDocument/2006/relationships/image" Target="../media/image1.png"/><Relationship Id="rId7" Type="http://schemas.openxmlformats.org/officeDocument/2006/relationships/image" Target="../media/image65.jpeg"/><Relationship Id="rId12" Type="http://schemas.openxmlformats.org/officeDocument/2006/relationships/image" Target="../media/image70.jpeg"/><Relationship Id="rId17" Type="http://schemas.openxmlformats.org/officeDocument/2006/relationships/image" Target="../media/image75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3.jpg"/><Relationship Id="rId15" Type="http://schemas.openxmlformats.org/officeDocument/2006/relationships/image" Target="../media/image73.jpeg"/><Relationship Id="rId10" Type="http://schemas.openxmlformats.org/officeDocument/2006/relationships/image" Target="../media/image68.jpeg"/><Relationship Id="rId4" Type="http://schemas.openxmlformats.org/officeDocument/2006/relationships/image" Target="../media/image2.png"/><Relationship Id="rId9" Type="http://schemas.openxmlformats.org/officeDocument/2006/relationships/image" Target="../media/image67.jpeg"/><Relationship Id="rId14" Type="http://schemas.openxmlformats.org/officeDocument/2006/relationships/image" Target="../media/image7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13" Type="http://schemas.openxmlformats.org/officeDocument/2006/relationships/image" Target="../media/image83.jpeg"/><Relationship Id="rId3" Type="http://schemas.openxmlformats.org/officeDocument/2006/relationships/image" Target="../media/image1.png"/><Relationship Id="rId7" Type="http://schemas.openxmlformats.org/officeDocument/2006/relationships/image" Target="../media/image77.jpeg"/><Relationship Id="rId12" Type="http://schemas.openxmlformats.org/officeDocument/2006/relationships/image" Target="../media/image82.jpeg"/><Relationship Id="rId17" Type="http://schemas.openxmlformats.org/officeDocument/2006/relationships/image" Target="../media/image87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eg"/><Relationship Id="rId11" Type="http://schemas.openxmlformats.org/officeDocument/2006/relationships/image" Target="../media/image81.jpeg"/><Relationship Id="rId5" Type="http://schemas.openxmlformats.org/officeDocument/2006/relationships/image" Target="../media/image3.jpg"/><Relationship Id="rId15" Type="http://schemas.openxmlformats.org/officeDocument/2006/relationships/image" Target="../media/image85.jpeg"/><Relationship Id="rId10" Type="http://schemas.openxmlformats.org/officeDocument/2006/relationships/image" Target="../media/image80.jpeg"/><Relationship Id="rId4" Type="http://schemas.openxmlformats.org/officeDocument/2006/relationships/image" Target="../media/image2.png"/><Relationship Id="rId9" Type="http://schemas.openxmlformats.org/officeDocument/2006/relationships/image" Target="../media/image79.jpeg"/><Relationship Id="rId14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55742" y="101192"/>
            <a:ext cx="4486760" cy="481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Reading for Pleasure Spine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Windmills - EYFS</a:t>
            </a:r>
            <a:endParaRPr sz="2400" b="1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AA84F"/>
              </a:solidFill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>
            <a:off x="6611947" y="-1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067225" y="4506838"/>
            <a:ext cx="5170200" cy="2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Spectral"/>
                <a:ea typeface="Spectral"/>
                <a:cs typeface="Spectral"/>
                <a:sym typeface="Spectral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76" y="4506850"/>
            <a:ext cx="792146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2395"/>
          <a:stretch/>
        </p:blipFill>
        <p:spPr>
          <a:xfrm>
            <a:off x="8097950" y="4503461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 flipH="1">
            <a:off x="5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E1CB82-80AD-706D-3E9D-1A757D4D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828410"/>
              </p:ext>
            </p:extLst>
          </p:nvPr>
        </p:nvGraphicFramePr>
        <p:xfrm>
          <a:off x="1123628" y="914144"/>
          <a:ext cx="6896744" cy="3489960"/>
        </p:xfrm>
        <a:graphic>
          <a:graphicData uri="http://schemas.openxmlformats.org/drawingml/2006/table">
            <a:tbl>
              <a:tblPr firstRow="1" bandRow="1">
                <a:tableStyleId>{FBB7EC75-4C86-4EE7-A7EB-0B3C3363CBC7}</a:tableStyleId>
              </a:tblPr>
              <a:tblGrid>
                <a:gridCol w="1077045">
                  <a:extLst>
                    <a:ext uri="{9D8B030D-6E8A-4147-A177-3AD203B41FA5}">
                      <a16:colId xmlns:a16="http://schemas.microsoft.com/office/drawing/2014/main" val="1872787417"/>
                    </a:ext>
                  </a:extLst>
                </a:gridCol>
                <a:gridCol w="1124383">
                  <a:extLst>
                    <a:ext uri="{9D8B030D-6E8A-4147-A177-3AD203B41FA5}">
                      <a16:colId xmlns:a16="http://schemas.microsoft.com/office/drawing/2014/main" val="902515654"/>
                    </a:ext>
                  </a:extLst>
                </a:gridCol>
                <a:gridCol w="1173829">
                  <a:extLst>
                    <a:ext uri="{9D8B030D-6E8A-4147-A177-3AD203B41FA5}">
                      <a16:colId xmlns:a16="http://schemas.microsoft.com/office/drawing/2014/main" val="1524226157"/>
                    </a:ext>
                  </a:extLst>
                </a:gridCol>
                <a:gridCol w="1188906">
                  <a:extLst>
                    <a:ext uri="{9D8B030D-6E8A-4147-A177-3AD203B41FA5}">
                      <a16:colId xmlns:a16="http://schemas.microsoft.com/office/drawing/2014/main" val="1517066619"/>
                    </a:ext>
                  </a:extLst>
                </a:gridCol>
                <a:gridCol w="1158752">
                  <a:extLst>
                    <a:ext uri="{9D8B030D-6E8A-4147-A177-3AD203B41FA5}">
                      <a16:colId xmlns:a16="http://schemas.microsoft.com/office/drawing/2014/main" val="422275725"/>
                    </a:ext>
                  </a:extLst>
                </a:gridCol>
                <a:gridCol w="1173829">
                  <a:extLst>
                    <a:ext uri="{9D8B030D-6E8A-4147-A177-3AD203B41FA5}">
                      <a16:colId xmlns:a16="http://schemas.microsoft.com/office/drawing/2014/main" val="3955121648"/>
                    </a:ext>
                  </a:extLst>
                </a:gridCol>
              </a:tblGrid>
              <a:tr h="795685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Gruffalo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Julia Donaldson</a:t>
                      </a: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i="0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COURAGE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Dear Zoo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Rod Campbell</a:t>
                      </a: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Farmer Duck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Martin Waddell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Not Now Bernard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David McKee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Uncle Bobby’s Wedding 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Sarah Brannan</a:t>
                      </a: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COMPASSION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Monster in the Morning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Ben </a:t>
                      </a:r>
                      <a:r>
                        <a:rPr lang="en-GB" sz="900" b="0" i="1" dirty="0" err="1">
                          <a:latin typeface="Spectral" panose="020B0604020202020204" charset="0"/>
                        </a:rPr>
                        <a:t>Gauntlett</a:t>
                      </a:r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287747"/>
                  </a:ext>
                </a:extLst>
              </a:tr>
              <a:tr h="598943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Wake up do Lydia Lou!</a:t>
                      </a:r>
                    </a:p>
                    <a:p>
                      <a:pPr algn="ctr"/>
                      <a:r>
                        <a:rPr lang="en-GB" sz="1000" i="1" dirty="0">
                          <a:latin typeface="Spectral" panose="020B0604020202020204" charset="0"/>
                        </a:rPr>
                        <a:t>Julia Donaldson</a:t>
                      </a: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The Owl and the Pussycat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Edward Lear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Mr Wolf’s Pancakes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Jan </a:t>
                      </a:r>
                      <a:r>
                        <a:rPr lang="en-GB" sz="1000" b="0" i="1" dirty="0" err="1">
                          <a:latin typeface="Spectral" panose="020B0604020202020204" charset="0"/>
                        </a:rPr>
                        <a:t>Fearnley</a:t>
                      </a:r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Big Book of Beasts/ Blue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Yuval </a:t>
                      </a:r>
                      <a:r>
                        <a:rPr lang="en-GB" sz="1000" b="0" i="1" dirty="0" err="1">
                          <a:latin typeface="Spectral" panose="020B0604020202020204" charset="0"/>
                        </a:rPr>
                        <a:t>Zommer</a:t>
                      </a:r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The Invisible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Tom Percival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If all the World Were…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Joseph Coelho</a:t>
                      </a: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910628"/>
                  </a:ext>
                </a:extLst>
              </a:tr>
              <a:tr h="490674">
                <a:tc gridSpan="3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Nursery Rhymes:</a:t>
                      </a:r>
                    </a:p>
                    <a:p>
                      <a:pPr algn="l"/>
                      <a:r>
                        <a:rPr lang="en-GB" sz="1000" i="1" dirty="0">
                          <a:latin typeface="Spectral" panose="020B0604020202020204" charset="0"/>
                        </a:rPr>
                        <a:t>One Two Buckle my Shoe, The Grand Old Duke of York, Hickory Dickory Dock, Head Shoulders Knees and Toes, Animals came in two by two.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Poetry: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Julia Donaldson Poems to Perform –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Pirate Pete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John Foster – Chanting Rhymes –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I don’t like Custard 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John Foster – Chanting Rhymes –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Spaghetti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445199"/>
                  </a:ext>
                </a:extLst>
              </a:tr>
            </a:tbl>
          </a:graphicData>
        </a:graphic>
      </p:graphicFrame>
      <p:pic>
        <p:nvPicPr>
          <p:cNvPr id="8" name="Picture 7" descr="A cartoon of a monster and a mouse&#10;&#10;Description automatically generated">
            <a:extLst>
              <a:ext uri="{FF2B5EF4-FFF2-40B4-BE49-F238E27FC236}">
                <a16:creationId xmlns:a16="http://schemas.microsoft.com/office/drawing/2014/main" id="{42A0E21E-2485-C43A-556A-06F28F220A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0552" y="1284493"/>
            <a:ext cx="511786" cy="63666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ABDCCAE-3699-F4AC-3CDB-8C65B4A3E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243" y="1284493"/>
            <a:ext cx="644718" cy="63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armer Duck By Martin Waddell">
            <a:extLst>
              <a:ext uri="{FF2B5EF4-FFF2-40B4-BE49-F238E27FC236}">
                <a16:creationId xmlns:a16="http://schemas.microsoft.com/office/drawing/2014/main" id="{175F0C09-8A16-DAD0-885C-6299D0760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676" y="1324166"/>
            <a:ext cx="512730" cy="557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t Now, Bernard By David McKee">
            <a:extLst>
              <a:ext uri="{FF2B5EF4-FFF2-40B4-BE49-F238E27FC236}">
                <a16:creationId xmlns:a16="http://schemas.microsoft.com/office/drawing/2014/main" id="{8976887A-5839-D9EA-1B1A-CE5C77CFA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207" y="1312126"/>
            <a:ext cx="555171" cy="63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Uncle Bobby's Wedding By Sarah Brannen">
            <a:extLst>
              <a:ext uri="{FF2B5EF4-FFF2-40B4-BE49-F238E27FC236}">
                <a16:creationId xmlns:a16="http://schemas.microsoft.com/office/drawing/2014/main" id="{E9CB53C6-B565-9AB7-EB3A-932E58534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232" y="1387425"/>
            <a:ext cx="506605" cy="65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wake-up-do-lydia-lou-ingles-divertido">
            <a:extLst>
              <a:ext uri="{FF2B5EF4-FFF2-40B4-BE49-F238E27FC236}">
                <a16:creationId xmlns:a16="http://schemas.microsoft.com/office/drawing/2014/main" id="{ECEA51A2-86C3-A33B-D2AD-95C92A73F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624" y="2835299"/>
            <a:ext cx="659642" cy="65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r Wolf's Pancakes By Jan Fearnley">
            <a:extLst>
              <a:ext uri="{FF2B5EF4-FFF2-40B4-BE49-F238E27FC236}">
                <a16:creationId xmlns:a16="http://schemas.microsoft.com/office/drawing/2014/main" id="{CBD33C08-848B-C06C-4B2C-F91804C97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248" y="2867384"/>
            <a:ext cx="603467" cy="67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he Big Book of Beasts By Yuval Zommer">
            <a:extLst>
              <a:ext uri="{FF2B5EF4-FFF2-40B4-BE49-F238E27FC236}">
                <a16:creationId xmlns:a16="http://schemas.microsoft.com/office/drawing/2014/main" id="{03A9BCCF-D8C5-0570-6093-406B9BF11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887" y="2862933"/>
            <a:ext cx="512004" cy="74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8" descr="The Invisible - Picture 1 of 1">
            <a:extLst>
              <a:ext uri="{FF2B5EF4-FFF2-40B4-BE49-F238E27FC236}">
                <a16:creationId xmlns:a16="http://schemas.microsoft.com/office/drawing/2014/main" id="{76BAA3A2-39CD-2A52-0746-E7C101CA78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20" descr="The Invisible - Picture 1 of 1">
            <a:extLst>
              <a:ext uri="{FF2B5EF4-FFF2-40B4-BE49-F238E27FC236}">
                <a16:creationId xmlns:a16="http://schemas.microsoft.com/office/drawing/2014/main" id="{98B53E4C-D1CE-8D3F-1231-996630CF6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6" name="Picture 22" descr="The Invisible">
            <a:extLst>
              <a:ext uri="{FF2B5EF4-FFF2-40B4-BE49-F238E27FC236}">
                <a16:creationId xmlns:a16="http://schemas.microsoft.com/office/drawing/2014/main" id="{8D00CA4D-A960-E1C2-3A67-E6D53F3E5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865" y="2815414"/>
            <a:ext cx="749593" cy="65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The Owl And The Pussycat By Ian Beck">
            <a:extLst>
              <a:ext uri="{FF2B5EF4-FFF2-40B4-BE49-F238E27FC236}">
                <a16:creationId xmlns:a16="http://schemas.microsoft.com/office/drawing/2014/main" id="{06F4B5AA-8165-C27B-CE8F-49165E91B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237" y="2867383"/>
            <a:ext cx="562875" cy="67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f All the World Were... By Joseph Coelho">
            <a:extLst>
              <a:ext uri="{FF2B5EF4-FFF2-40B4-BE49-F238E27FC236}">
                <a16:creationId xmlns:a16="http://schemas.microsoft.com/office/drawing/2014/main" id="{A10A7393-50B9-D8E4-0B7A-DE54A20F5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006" y="2815414"/>
            <a:ext cx="571250" cy="65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5148A9-CB99-4D7F-930B-79BC264C1CC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10800000">
            <a:off x="7088691" y="1517603"/>
            <a:ext cx="703440" cy="4634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55742" y="101192"/>
            <a:ext cx="4486760" cy="481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Reading for Pleasure Spine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 err="1">
                <a:latin typeface="Spectral"/>
                <a:ea typeface="Spectral"/>
                <a:cs typeface="Spectral"/>
                <a:sym typeface="Spectral"/>
              </a:rPr>
              <a:t>Oast</a:t>
            </a: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 – Year One</a:t>
            </a:r>
            <a:endParaRPr sz="2400" b="1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AA84F"/>
              </a:solidFill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>
            <a:off x="6611947" y="-1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067225" y="4506838"/>
            <a:ext cx="5170200" cy="2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Spectral"/>
                <a:ea typeface="Spectral"/>
                <a:cs typeface="Spectral"/>
                <a:sym typeface="Spectral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76" y="4506850"/>
            <a:ext cx="792146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2395"/>
          <a:stretch/>
        </p:blipFill>
        <p:spPr>
          <a:xfrm>
            <a:off x="8097950" y="4503461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 flipH="1">
            <a:off x="5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E1CB82-80AD-706D-3E9D-1A757D4D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937770"/>
              </p:ext>
            </p:extLst>
          </p:nvPr>
        </p:nvGraphicFramePr>
        <p:xfrm>
          <a:off x="1107069" y="928810"/>
          <a:ext cx="6896744" cy="3474720"/>
        </p:xfrm>
        <a:graphic>
          <a:graphicData uri="http://schemas.openxmlformats.org/drawingml/2006/table">
            <a:tbl>
              <a:tblPr firstRow="1" bandRow="1">
                <a:tableStyleId>{FBB7EC75-4C86-4EE7-A7EB-0B3C3363CBC7}</a:tableStyleId>
              </a:tblPr>
              <a:tblGrid>
                <a:gridCol w="1077045">
                  <a:extLst>
                    <a:ext uri="{9D8B030D-6E8A-4147-A177-3AD203B41FA5}">
                      <a16:colId xmlns:a16="http://schemas.microsoft.com/office/drawing/2014/main" val="1872787417"/>
                    </a:ext>
                  </a:extLst>
                </a:gridCol>
                <a:gridCol w="1124383">
                  <a:extLst>
                    <a:ext uri="{9D8B030D-6E8A-4147-A177-3AD203B41FA5}">
                      <a16:colId xmlns:a16="http://schemas.microsoft.com/office/drawing/2014/main" val="902515654"/>
                    </a:ext>
                  </a:extLst>
                </a:gridCol>
                <a:gridCol w="1173829">
                  <a:extLst>
                    <a:ext uri="{9D8B030D-6E8A-4147-A177-3AD203B41FA5}">
                      <a16:colId xmlns:a16="http://schemas.microsoft.com/office/drawing/2014/main" val="1524226157"/>
                    </a:ext>
                  </a:extLst>
                </a:gridCol>
                <a:gridCol w="1188906">
                  <a:extLst>
                    <a:ext uri="{9D8B030D-6E8A-4147-A177-3AD203B41FA5}">
                      <a16:colId xmlns:a16="http://schemas.microsoft.com/office/drawing/2014/main" val="1517066619"/>
                    </a:ext>
                  </a:extLst>
                </a:gridCol>
                <a:gridCol w="1158752">
                  <a:extLst>
                    <a:ext uri="{9D8B030D-6E8A-4147-A177-3AD203B41FA5}">
                      <a16:colId xmlns:a16="http://schemas.microsoft.com/office/drawing/2014/main" val="422275725"/>
                    </a:ext>
                  </a:extLst>
                </a:gridCol>
                <a:gridCol w="1173829">
                  <a:extLst>
                    <a:ext uri="{9D8B030D-6E8A-4147-A177-3AD203B41FA5}">
                      <a16:colId xmlns:a16="http://schemas.microsoft.com/office/drawing/2014/main" val="3955121648"/>
                    </a:ext>
                  </a:extLst>
                </a:gridCol>
              </a:tblGrid>
              <a:tr h="790861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Mavis the Bravest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Lu Fraser</a:t>
                      </a: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i="0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COURAGE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Tiger who came to Tea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Judith Kerr</a:t>
                      </a: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Dick the Delightful Duck 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Kate </a:t>
                      </a:r>
                      <a:r>
                        <a:rPr lang="en-GB" sz="900" i="1" dirty="0" err="1">
                          <a:latin typeface="Spectral" panose="020B0604020202020204" charset="0"/>
                        </a:rPr>
                        <a:t>Umansky</a:t>
                      </a:r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Enormous Crocodile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Roald Dahl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Princess Daisy &amp; the Dragon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Steven </a:t>
                      </a:r>
                      <a:r>
                        <a:rPr lang="en-GB" sz="900" i="1" dirty="0" err="1">
                          <a:latin typeface="Spectral" panose="020B0604020202020204" charset="0"/>
                        </a:rPr>
                        <a:t>Lenton</a:t>
                      </a:r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COMPASSION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Tango makes Three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Justin Richardson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287747"/>
                  </a:ext>
                </a:extLst>
              </a:tr>
              <a:tr h="598943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Rascally Cake </a:t>
                      </a:r>
                    </a:p>
                    <a:p>
                      <a:pPr algn="ctr"/>
                      <a:r>
                        <a:rPr lang="en-GB" sz="1000" i="1" dirty="0">
                          <a:latin typeface="Spectral" panose="020B0604020202020204" charset="0"/>
                        </a:rPr>
                        <a:t>Jeanne Willis</a:t>
                      </a: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Tadpole’s Promise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Jeanne Willis</a:t>
                      </a: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The Whale who wanted more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Rachel Bright </a:t>
                      </a: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Big Book of Birds/ Bugs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Yuval </a:t>
                      </a:r>
                      <a:r>
                        <a:rPr lang="en-GB" sz="1000" b="0" i="1" dirty="0" err="1">
                          <a:latin typeface="Spectral" panose="020B0604020202020204" charset="0"/>
                        </a:rPr>
                        <a:t>Zommer</a:t>
                      </a:r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The Really Rude Rhino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Jeanne Willis</a:t>
                      </a: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Look Up! 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Nathan Bryon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910628"/>
                  </a:ext>
                </a:extLst>
              </a:tr>
              <a:tr h="490674">
                <a:tc gridSpan="3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Traditional Tales:</a:t>
                      </a:r>
                    </a:p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The Elves and the Shoemaker</a:t>
                      </a:r>
                    </a:p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The Magic Porridge Pot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Poetry: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Julia Donaldson Poems to Perform –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Hands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Julia Donaldson Poems to Perform –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Trouble with my Brother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Roald Dahl Dirty Beasts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– The Scorpion, The Cow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445199"/>
                  </a:ext>
                </a:extLst>
              </a:tr>
            </a:tbl>
          </a:graphicData>
        </a:graphic>
      </p:graphicFrame>
      <p:sp>
        <p:nvSpPr>
          <p:cNvPr id="10" name="AutoShape 18" descr="The Invisible - Picture 1 of 1">
            <a:extLst>
              <a:ext uri="{FF2B5EF4-FFF2-40B4-BE49-F238E27FC236}">
                <a16:creationId xmlns:a16="http://schemas.microsoft.com/office/drawing/2014/main" id="{76BAA3A2-39CD-2A52-0746-E7C101CA78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20" descr="The Invisible - Picture 1 of 1">
            <a:extLst>
              <a:ext uri="{FF2B5EF4-FFF2-40B4-BE49-F238E27FC236}">
                <a16:creationId xmlns:a16="http://schemas.microsoft.com/office/drawing/2014/main" id="{98B53E4C-D1CE-8D3F-1231-996630CF6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D6AEDAF-8104-29FC-2352-FF08A80D6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182" y="1425844"/>
            <a:ext cx="622684" cy="62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88BE0D0-12FF-FBD0-26E3-88F16BCCB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117" y="1425845"/>
            <a:ext cx="599451" cy="78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ck the Delightful Duck By Kaye Umansky">
            <a:extLst>
              <a:ext uri="{FF2B5EF4-FFF2-40B4-BE49-F238E27FC236}">
                <a16:creationId xmlns:a16="http://schemas.microsoft.com/office/drawing/2014/main" id="{A0C3193B-D1EE-8C53-EF1B-523E330F5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092" y="1425845"/>
            <a:ext cx="608825" cy="67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9D9B2B7D-6C8D-07B0-8275-B315A4536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487" y="1405971"/>
            <a:ext cx="513053" cy="78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E8EB1341-8A71-C820-AF9C-2596DED26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436" y="1593775"/>
            <a:ext cx="726860" cy="56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rincess Daisy and the Dragon and the Nincompoop Knights By Steven Lenton">
            <a:extLst>
              <a:ext uri="{FF2B5EF4-FFF2-40B4-BE49-F238E27FC236}">
                <a16:creationId xmlns:a16="http://schemas.microsoft.com/office/drawing/2014/main" id="{F974088E-984E-C45D-6F9C-FC691AC91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813" y="1425845"/>
            <a:ext cx="547207" cy="62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The Rascally Cake By Jeanne Willis">
            <a:extLst>
              <a:ext uri="{FF2B5EF4-FFF2-40B4-BE49-F238E27FC236}">
                <a16:creationId xmlns:a16="http://schemas.microsoft.com/office/drawing/2014/main" id="{ED69BCB3-BC75-A68E-7274-6BB2A1CD1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182" y="2846589"/>
            <a:ext cx="541525" cy="66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adpole's Promise By Jeanne Willis">
            <a:extLst>
              <a:ext uri="{FF2B5EF4-FFF2-40B4-BE49-F238E27FC236}">
                <a16:creationId xmlns:a16="http://schemas.microsoft.com/office/drawing/2014/main" id="{B68E3F6C-0636-5564-A059-AC926B796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957" y="2978691"/>
            <a:ext cx="692526" cy="54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The Whale Who Wanted More By Rachel Bright">
            <a:extLst>
              <a:ext uri="{FF2B5EF4-FFF2-40B4-BE49-F238E27FC236}">
                <a16:creationId xmlns:a16="http://schemas.microsoft.com/office/drawing/2014/main" id="{CD95845E-0DAE-B40C-22CB-882903008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092" y="2914526"/>
            <a:ext cx="515819" cy="64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The Big Book of Bugs By Yuval Zommer">
            <a:extLst>
              <a:ext uri="{FF2B5EF4-FFF2-40B4-BE49-F238E27FC236}">
                <a16:creationId xmlns:a16="http://schemas.microsoft.com/office/drawing/2014/main" id="{BB48D37E-8B7A-2D8A-FE26-B358937B4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584" y="2876549"/>
            <a:ext cx="515699" cy="75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The Really Rude Rhino By Jeanne Willis">
            <a:extLst>
              <a:ext uri="{FF2B5EF4-FFF2-40B4-BE49-F238E27FC236}">
                <a16:creationId xmlns:a16="http://schemas.microsoft.com/office/drawing/2014/main" id="{E40994B0-5B0D-5C02-3CFF-8FAB43FBF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793" y="2947245"/>
            <a:ext cx="543252" cy="65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Look Up!">
            <a:extLst>
              <a:ext uri="{FF2B5EF4-FFF2-40B4-BE49-F238E27FC236}">
                <a16:creationId xmlns:a16="http://schemas.microsoft.com/office/drawing/2014/main" id="{217B7C12-B70C-944F-2805-D17C8A143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490" y="2846589"/>
            <a:ext cx="530619" cy="65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071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55742" y="101192"/>
            <a:ext cx="4486760" cy="481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Reading for Pleasure Spine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Smugglers– Year Two</a:t>
            </a:r>
            <a:endParaRPr sz="2400" b="1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AA84F"/>
              </a:solidFill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>
            <a:off x="6655201" y="-1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067225" y="4506838"/>
            <a:ext cx="5170200" cy="2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Spectral"/>
                <a:ea typeface="Spectral"/>
                <a:cs typeface="Spectral"/>
                <a:sym typeface="Spectral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76" y="4506850"/>
            <a:ext cx="792146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2395"/>
          <a:stretch/>
        </p:blipFill>
        <p:spPr>
          <a:xfrm>
            <a:off x="8097950" y="4503461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 flipH="1">
            <a:off x="5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E1CB82-80AD-706D-3E9D-1A757D4D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751198"/>
              </p:ext>
            </p:extLst>
          </p:nvPr>
        </p:nvGraphicFramePr>
        <p:xfrm>
          <a:off x="806450" y="1055370"/>
          <a:ext cx="7531099" cy="3337560"/>
        </p:xfrm>
        <a:graphic>
          <a:graphicData uri="http://schemas.openxmlformats.org/drawingml/2006/table">
            <a:tbl>
              <a:tblPr firstRow="1" bandRow="1">
                <a:tableStyleId>{FBB7EC75-4C86-4EE7-A7EB-0B3C3363CBC7}</a:tableStyleId>
              </a:tblPr>
              <a:tblGrid>
                <a:gridCol w="1176110">
                  <a:extLst>
                    <a:ext uri="{9D8B030D-6E8A-4147-A177-3AD203B41FA5}">
                      <a16:colId xmlns:a16="http://schemas.microsoft.com/office/drawing/2014/main" val="1872787417"/>
                    </a:ext>
                  </a:extLst>
                </a:gridCol>
                <a:gridCol w="1227803">
                  <a:extLst>
                    <a:ext uri="{9D8B030D-6E8A-4147-A177-3AD203B41FA5}">
                      <a16:colId xmlns:a16="http://schemas.microsoft.com/office/drawing/2014/main" val="902515654"/>
                    </a:ext>
                  </a:extLst>
                </a:gridCol>
                <a:gridCol w="1281796">
                  <a:extLst>
                    <a:ext uri="{9D8B030D-6E8A-4147-A177-3AD203B41FA5}">
                      <a16:colId xmlns:a16="http://schemas.microsoft.com/office/drawing/2014/main" val="1524226157"/>
                    </a:ext>
                  </a:extLst>
                </a:gridCol>
                <a:gridCol w="1298261">
                  <a:extLst>
                    <a:ext uri="{9D8B030D-6E8A-4147-A177-3AD203B41FA5}">
                      <a16:colId xmlns:a16="http://schemas.microsoft.com/office/drawing/2014/main" val="1517066619"/>
                    </a:ext>
                  </a:extLst>
                </a:gridCol>
                <a:gridCol w="1265333">
                  <a:extLst>
                    <a:ext uri="{9D8B030D-6E8A-4147-A177-3AD203B41FA5}">
                      <a16:colId xmlns:a16="http://schemas.microsoft.com/office/drawing/2014/main" val="422275725"/>
                    </a:ext>
                  </a:extLst>
                </a:gridCol>
                <a:gridCol w="1281796">
                  <a:extLst>
                    <a:ext uri="{9D8B030D-6E8A-4147-A177-3AD203B41FA5}">
                      <a16:colId xmlns:a16="http://schemas.microsoft.com/office/drawing/2014/main" val="3955121648"/>
                    </a:ext>
                  </a:extLst>
                </a:gridCol>
              </a:tblGrid>
              <a:tr h="1299577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Victor the Wolf with Worries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Catherine Rayner</a:t>
                      </a: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i="0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COURAGE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Owl Babies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Martin Waddell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Billy’s Beetle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Mick </a:t>
                      </a:r>
                      <a:r>
                        <a:rPr lang="en-GB" sz="900" i="1" dirty="0" err="1">
                          <a:latin typeface="Spectral" panose="020B0604020202020204" charset="0"/>
                        </a:rPr>
                        <a:t>Inkpen</a:t>
                      </a:r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Twits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Roald Dahl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Sneaky Beak</a:t>
                      </a:r>
                    </a:p>
                    <a:p>
                      <a:pPr algn="ctr"/>
                      <a:r>
                        <a:rPr lang="en-GB" sz="900" dirty="0">
                          <a:latin typeface="Spectral" panose="020B0604020202020204" charset="0"/>
                        </a:rPr>
                        <a:t>Tracey </a:t>
                      </a:r>
                      <a:r>
                        <a:rPr lang="en-GB" sz="900" dirty="0" err="1">
                          <a:latin typeface="Spectral" panose="020B0604020202020204" charset="0"/>
                        </a:rPr>
                        <a:t>Corderoy</a:t>
                      </a:r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COMPASSION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Katie meets the Impressionists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James Mayhew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287747"/>
                  </a:ext>
                </a:extLst>
              </a:tr>
              <a:tr h="1284640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Rhinos don’t eat Pancakes 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Anna Kemp</a:t>
                      </a: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George and the Dragon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Christopher </a:t>
                      </a:r>
                      <a:r>
                        <a:rPr lang="en-GB" sz="1000" b="0" i="1" dirty="0" err="1">
                          <a:latin typeface="Spectral" panose="020B0604020202020204" charset="0"/>
                        </a:rPr>
                        <a:t>Wormell</a:t>
                      </a:r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Oi Frog!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Kes Gray</a:t>
                      </a: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Big Book of Blooms/ Belonging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Yuval </a:t>
                      </a:r>
                      <a:r>
                        <a:rPr lang="en-GB" sz="1000" b="0" i="1" dirty="0" err="1">
                          <a:latin typeface="Spectral" panose="020B0604020202020204" charset="0"/>
                        </a:rPr>
                        <a:t>Zommer</a:t>
                      </a:r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We’re Going to find a monster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Malorie Blackman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The Proudest Blue</a:t>
                      </a:r>
                    </a:p>
                    <a:p>
                      <a:pPr algn="ctr"/>
                      <a:r>
                        <a:rPr lang="en-GB" sz="1000" b="0" i="1" dirty="0" err="1">
                          <a:latin typeface="Spectral" panose="020B0604020202020204" charset="0"/>
                        </a:rPr>
                        <a:t>Ibtihaj</a:t>
                      </a:r>
                      <a:r>
                        <a:rPr lang="en-GB" sz="1000" b="0" i="1" dirty="0">
                          <a:latin typeface="Spectral" panose="020B0604020202020204" charset="0"/>
                        </a:rPr>
                        <a:t> Muhammad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910628"/>
                  </a:ext>
                </a:extLst>
              </a:tr>
              <a:tr h="687133">
                <a:tc gridSpan="3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Traditional Tales:</a:t>
                      </a:r>
                    </a:p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The Gingerbread Man</a:t>
                      </a:r>
                    </a:p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Goldilocks and the Three Bears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Poetry: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Julia Donaldson Poems to Perform –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I don’t want to go into school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Julia Donaldson Poems to Perform –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Dinosaur rap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Roald Dahl Dirty Beasts </a:t>
                      </a:r>
                      <a:r>
                        <a:rPr lang="en-GB" sz="1000" b="1" i="1" dirty="0">
                          <a:latin typeface="Spectral" panose="020B0604020202020204" charset="0"/>
                        </a:rPr>
                        <a:t>– Tummy Beast, Ant Eater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445199"/>
                  </a:ext>
                </a:extLst>
              </a:tr>
            </a:tbl>
          </a:graphicData>
        </a:graphic>
      </p:graphicFrame>
      <p:sp>
        <p:nvSpPr>
          <p:cNvPr id="10" name="AutoShape 18" descr="The Invisible - Picture 1 of 1">
            <a:extLst>
              <a:ext uri="{FF2B5EF4-FFF2-40B4-BE49-F238E27FC236}">
                <a16:creationId xmlns:a16="http://schemas.microsoft.com/office/drawing/2014/main" id="{76BAA3A2-39CD-2A52-0746-E7C101CA78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20" descr="The Invisible - Picture 1 of 1">
            <a:extLst>
              <a:ext uri="{FF2B5EF4-FFF2-40B4-BE49-F238E27FC236}">
                <a16:creationId xmlns:a16="http://schemas.microsoft.com/office/drawing/2014/main" id="{98B53E4C-D1CE-8D3F-1231-996630CF6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Owl Babies By Martin Waddell">
            <a:extLst>
              <a:ext uri="{FF2B5EF4-FFF2-40B4-BE49-F238E27FC236}">
                <a16:creationId xmlns:a16="http://schemas.microsoft.com/office/drawing/2014/main" id="{60760535-536C-21F0-1533-7D7626C30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502" y="1556611"/>
            <a:ext cx="664773" cy="54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illy's Beetle By Mick Inkpen">
            <a:extLst>
              <a:ext uri="{FF2B5EF4-FFF2-40B4-BE49-F238E27FC236}">
                <a16:creationId xmlns:a16="http://schemas.microsoft.com/office/drawing/2014/main" id="{DF20C45B-8A6B-41EE-3362-7290BA048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467" y="1459102"/>
            <a:ext cx="539005" cy="62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neaky Beak By Tracey Corderoy">
            <a:extLst>
              <a:ext uri="{FF2B5EF4-FFF2-40B4-BE49-F238E27FC236}">
                <a16:creationId xmlns:a16="http://schemas.microsoft.com/office/drawing/2014/main" id="{213C2D8D-FDC4-1FFD-6887-143F8DBDB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927" y="1459102"/>
            <a:ext cx="552762" cy="62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Victor, the Wolf with Worries By Catherine Rayner">
            <a:extLst>
              <a:ext uri="{FF2B5EF4-FFF2-40B4-BE49-F238E27FC236}">
                <a16:creationId xmlns:a16="http://schemas.microsoft.com/office/drawing/2014/main" id="{65497E4A-E9DA-F6D3-7BF7-97EBC614A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510" y="1556611"/>
            <a:ext cx="489800" cy="54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he Twits By Roald Dahl">
            <a:extLst>
              <a:ext uri="{FF2B5EF4-FFF2-40B4-BE49-F238E27FC236}">
                <a16:creationId xmlns:a16="http://schemas.microsoft.com/office/drawing/2014/main" id="{66361F2D-4CCD-B8A2-361B-07E9728F5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441166"/>
            <a:ext cx="530577" cy="813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Katie and the Impressionists By James Mayhew">
            <a:extLst>
              <a:ext uri="{FF2B5EF4-FFF2-40B4-BE49-F238E27FC236}">
                <a16:creationId xmlns:a16="http://schemas.microsoft.com/office/drawing/2014/main" id="{3B0878DE-61DD-E7F2-5FA4-7FFB388F5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902" y="1629639"/>
            <a:ext cx="667566" cy="56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Rhinos Don't Eat Pancakes By Anna Kemp">
            <a:extLst>
              <a:ext uri="{FF2B5EF4-FFF2-40B4-BE49-F238E27FC236}">
                <a16:creationId xmlns:a16="http://schemas.microsoft.com/office/drawing/2014/main" id="{F410F8C6-0F24-AB3B-6ACC-9C17E458F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449" y="2918306"/>
            <a:ext cx="626549" cy="62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Oi Frog! By Kes Gray">
            <a:extLst>
              <a:ext uri="{FF2B5EF4-FFF2-40B4-BE49-F238E27FC236}">
                <a16:creationId xmlns:a16="http://schemas.microsoft.com/office/drawing/2014/main" id="{3595B608-57C0-D46C-43CE-062689F55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889" y="2834745"/>
            <a:ext cx="608825" cy="61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The Big Book of Blooms By Yuval Zommer">
            <a:extLst>
              <a:ext uri="{FF2B5EF4-FFF2-40B4-BE49-F238E27FC236}">
                <a16:creationId xmlns:a16="http://schemas.microsoft.com/office/drawing/2014/main" id="{AC2A3A2D-FCBA-CDC2-46BB-F826758EC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159" y="2961218"/>
            <a:ext cx="426452" cy="62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George and the Dragon By Christopher Wormell">
            <a:extLst>
              <a:ext uri="{FF2B5EF4-FFF2-40B4-BE49-F238E27FC236}">
                <a16:creationId xmlns:a16="http://schemas.microsoft.com/office/drawing/2014/main" id="{3EA8BDC2-810F-D67C-1A90-E51E05DB5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514" y="3072810"/>
            <a:ext cx="513704" cy="51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We're Going to Find the Monster">
            <a:extLst>
              <a:ext uri="{FF2B5EF4-FFF2-40B4-BE49-F238E27FC236}">
                <a16:creationId xmlns:a16="http://schemas.microsoft.com/office/drawing/2014/main" id="{63D8AA88-78E2-9471-4A42-1325BB8AF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78" y="2961218"/>
            <a:ext cx="532223" cy="65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The Proudest Blue : A Story of Hijab and Family">
            <a:extLst>
              <a:ext uri="{FF2B5EF4-FFF2-40B4-BE49-F238E27FC236}">
                <a16:creationId xmlns:a16="http://schemas.microsoft.com/office/drawing/2014/main" id="{9717D303-6882-6BD2-C91E-8C1FA5FEA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902" y="2916611"/>
            <a:ext cx="608101" cy="62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335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55742" y="101192"/>
            <a:ext cx="4486760" cy="481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Reading for Pleasure Spine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Vikings – Year Three</a:t>
            </a:r>
            <a:endParaRPr sz="2400" b="1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AA84F"/>
              </a:solidFill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>
            <a:off x="6655201" y="-1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067225" y="4506838"/>
            <a:ext cx="5170200" cy="2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Spectral"/>
                <a:ea typeface="Spectral"/>
                <a:cs typeface="Spectral"/>
                <a:sym typeface="Spectral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76" y="4506850"/>
            <a:ext cx="792146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2395"/>
          <a:stretch/>
        </p:blipFill>
        <p:spPr>
          <a:xfrm>
            <a:off x="8097950" y="4503461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 flipH="1">
            <a:off x="0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E1CB82-80AD-706D-3E9D-1A757D4D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263868"/>
              </p:ext>
            </p:extLst>
          </p:nvPr>
        </p:nvGraphicFramePr>
        <p:xfrm>
          <a:off x="886775" y="1012484"/>
          <a:ext cx="7531099" cy="3263776"/>
        </p:xfrm>
        <a:graphic>
          <a:graphicData uri="http://schemas.openxmlformats.org/drawingml/2006/table">
            <a:tbl>
              <a:tblPr firstRow="1" bandRow="1">
                <a:tableStyleId>{FBB7EC75-4C86-4EE7-A7EB-0B3C3363CBC7}</a:tableStyleId>
              </a:tblPr>
              <a:tblGrid>
                <a:gridCol w="1176110">
                  <a:extLst>
                    <a:ext uri="{9D8B030D-6E8A-4147-A177-3AD203B41FA5}">
                      <a16:colId xmlns:a16="http://schemas.microsoft.com/office/drawing/2014/main" val="1872787417"/>
                    </a:ext>
                  </a:extLst>
                </a:gridCol>
                <a:gridCol w="1227803">
                  <a:extLst>
                    <a:ext uri="{9D8B030D-6E8A-4147-A177-3AD203B41FA5}">
                      <a16:colId xmlns:a16="http://schemas.microsoft.com/office/drawing/2014/main" val="902515654"/>
                    </a:ext>
                  </a:extLst>
                </a:gridCol>
                <a:gridCol w="1281796">
                  <a:extLst>
                    <a:ext uri="{9D8B030D-6E8A-4147-A177-3AD203B41FA5}">
                      <a16:colId xmlns:a16="http://schemas.microsoft.com/office/drawing/2014/main" val="1524226157"/>
                    </a:ext>
                  </a:extLst>
                </a:gridCol>
                <a:gridCol w="1298261">
                  <a:extLst>
                    <a:ext uri="{9D8B030D-6E8A-4147-A177-3AD203B41FA5}">
                      <a16:colId xmlns:a16="http://schemas.microsoft.com/office/drawing/2014/main" val="1517066619"/>
                    </a:ext>
                  </a:extLst>
                </a:gridCol>
                <a:gridCol w="1265333">
                  <a:extLst>
                    <a:ext uri="{9D8B030D-6E8A-4147-A177-3AD203B41FA5}">
                      <a16:colId xmlns:a16="http://schemas.microsoft.com/office/drawing/2014/main" val="422275725"/>
                    </a:ext>
                  </a:extLst>
                </a:gridCol>
                <a:gridCol w="1281796">
                  <a:extLst>
                    <a:ext uri="{9D8B030D-6E8A-4147-A177-3AD203B41FA5}">
                      <a16:colId xmlns:a16="http://schemas.microsoft.com/office/drawing/2014/main" val="3955121648"/>
                    </a:ext>
                  </a:extLst>
                </a:gridCol>
              </a:tblGrid>
              <a:tr h="1129551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Race to the Frozen North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Catherine Johnson</a:t>
                      </a: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i="0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COURAGE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Boy who Grew Dragons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Andy Shepard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Butterfly Lion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Michael Morpurgo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Fantastic Mr Fox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Roald Dahl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Seal Surfer</a:t>
                      </a:r>
                    </a:p>
                    <a:p>
                      <a:pPr algn="ctr"/>
                      <a:r>
                        <a:rPr lang="en-GB" sz="900" dirty="0">
                          <a:latin typeface="Spectral" panose="020B0604020202020204" charset="0"/>
                        </a:rPr>
                        <a:t>Michael Foreman</a:t>
                      </a: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COMPASSION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Lion, the Witch and the Wardrobe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CS Lewis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287747"/>
                  </a:ext>
                </a:extLst>
              </a:tr>
              <a:tr h="1196430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How to Train your Dragon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Cressida Cowell</a:t>
                      </a: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Spectral" panose="020B0604020202020204" charset="0"/>
                        </a:rPr>
                        <a:t>Three Cheers for Women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Marcia Williams</a:t>
                      </a:r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Spectral" panose="020B0604020202020204" charset="0"/>
                        </a:rPr>
                        <a:t>A Street Through Time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DK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The Book of Bees </a:t>
                      </a:r>
                    </a:p>
                    <a:p>
                      <a:pPr algn="ctr"/>
                      <a:r>
                        <a:rPr lang="en-GB" sz="1000" b="0" i="1" dirty="0" err="1">
                          <a:latin typeface="Spectral" panose="020B0604020202020204" charset="0"/>
                        </a:rPr>
                        <a:t>Piotv</a:t>
                      </a:r>
                      <a:r>
                        <a:rPr lang="en-GB" sz="1000" b="0" i="1" dirty="0">
                          <a:latin typeface="Spectral" panose="020B0604020202020204" charset="0"/>
                        </a:rPr>
                        <a:t> </a:t>
                      </a:r>
                      <a:r>
                        <a:rPr lang="en-GB" sz="1000" b="0" i="1" dirty="0" err="1">
                          <a:latin typeface="Spectral" panose="020B0604020202020204" charset="0"/>
                        </a:rPr>
                        <a:t>Socha</a:t>
                      </a:r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i="0" dirty="0">
                          <a:latin typeface="Spectral" panose="020B0604020202020204" charset="0"/>
                        </a:rPr>
                        <a:t>Old Possum’s Book of Practical Cats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TS Eliot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latin typeface="Spectral" panose="020B0604020202020204" charset="0"/>
                        </a:rPr>
                        <a:t>Christmasaurus</a:t>
                      </a:r>
                      <a:r>
                        <a:rPr lang="en-GB" sz="1000" b="1" dirty="0">
                          <a:latin typeface="Spectral" panose="020B0604020202020204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Tom Fletcher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910628"/>
                  </a:ext>
                </a:extLst>
              </a:tr>
              <a:tr h="627256">
                <a:tc gridSpan="6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Poetry: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The Lost Words – Robert MacFarlane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 b="1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445199"/>
                  </a:ext>
                </a:extLst>
              </a:tr>
            </a:tbl>
          </a:graphicData>
        </a:graphic>
      </p:graphicFrame>
      <p:sp>
        <p:nvSpPr>
          <p:cNvPr id="10" name="AutoShape 18" descr="The Invisible - Picture 1 of 1">
            <a:extLst>
              <a:ext uri="{FF2B5EF4-FFF2-40B4-BE49-F238E27FC236}">
                <a16:creationId xmlns:a16="http://schemas.microsoft.com/office/drawing/2014/main" id="{76BAA3A2-39CD-2A52-0746-E7C101CA78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20" descr="The Invisible - Picture 1 of 1">
            <a:extLst>
              <a:ext uri="{FF2B5EF4-FFF2-40B4-BE49-F238E27FC236}">
                <a16:creationId xmlns:a16="http://schemas.microsoft.com/office/drawing/2014/main" id="{98B53E4C-D1CE-8D3F-1231-996630CF6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Race to the Frozen North">
            <a:extLst>
              <a:ext uri="{FF2B5EF4-FFF2-40B4-BE49-F238E27FC236}">
                <a16:creationId xmlns:a16="http://schemas.microsoft.com/office/drawing/2014/main" id="{12A23097-A61E-8C65-02BE-B9AC9FC8A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357" y="1490832"/>
            <a:ext cx="410194" cy="62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96376DE1-349F-433D-8ED3-826B67C5F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653" y="1459102"/>
            <a:ext cx="448968" cy="68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Seal Surfer - 9781842705780 - Picture 1 of 1">
            <a:extLst>
              <a:ext uri="{FF2B5EF4-FFF2-40B4-BE49-F238E27FC236}">
                <a16:creationId xmlns:a16="http://schemas.microsoft.com/office/drawing/2014/main" id="{6E8F2284-D81A-B963-26F0-474F6EBFF82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2724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Seal Surfer - 9781842705780 - Picture 1 of 1">
            <a:extLst>
              <a:ext uri="{FF2B5EF4-FFF2-40B4-BE49-F238E27FC236}">
                <a16:creationId xmlns:a16="http://schemas.microsoft.com/office/drawing/2014/main" id="{1CEC8C98-89C6-0A0A-8C0A-9F7389CA72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28765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Seal Surfer - 9781842705780 - Picture 1 of 1">
            <a:extLst>
              <a:ext uri="{FF2B5EF4-FFF2-40B4-BE49-F238E27FC236}">
                <a16:creationId xmlns:a16="http://schemas.microsoft.com/office/drawing/2014/main" id="{0685B323-4BA1-25E6-30C7-6595E16F34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29200" y="3028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4" name="Picture 12">
            <a:extLst>
              <a:ext uri="{FF2B5EF4-FFF2-40B4-BE49-F238E27FC236}">
                <a16:creationId xmlns:a16="http://schemas.microsoft.com/office/drawing/2014/main" id="{B13451F0-B1EF-AF64-9C96-86D22E03B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765" y="1490832"/>
            <a:ext cx="1034857" cy="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>
            <a:extLst>
              <a:ext uri="{FF2B5EF4-FFF2-40B4-BE49-F238E27FC236}">
                <a16:creationId xmlns:a16="http://schemas.microsoft.com/office/drawing/2014/main" id="{A4DB81C6-C66C-EE41-537A-A66999C49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654" y="1546635"/>
            <a:ext cx="424418" cy="67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>
            <a:extLst>
              <a:ext uri="{FF2B5EF4-FFF2-40B4-BE49-F238E27FC236}">
                <a16:creationId xmlns:a16="http://schemas.microsoft.com/office/drawing/2014/main" id="{AE979A6C-4B82-767F-0076-23D1557B4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446" y="1384887"/>
            <a:ext cx="453432" cy="68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>
            <a:extLst>
              <a:ext uri="{FF2B5EF4-FFF2-40B4-BE49-F238E27FC236}">
                <a16:creationId xmlns:a16="http://schemas.microsoft.com/office/drawing/2014/main" id="{20729A19-D3FC-AD8D-61EF-310943842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781" y="1501057"/>
            <a:ext cx="509444" cy="76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>
            <a:extLst>
              <a:ext uri="{FF2B5EF4-FFF2-40B4-BE49-F238E27FC236}">
                <a16:creationId xmlns:a16="http://schemas.microsoft.com/office/drawing/2014/main" id="{9AA55A15-BAAD-269D-6002-3E35A6943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559" y="2884671"/>
            <a:ext cx="1134931" cy="59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>
            <a:extLst>
              <a:ext uri="{FF2B5EF4-FFF2-40B4-BE49-F238E27FC236}">
                <a16:creationId xmlns:a16="http://schemas.microsoft.com/office/drawing/2014/main" id="{66BB6EF2-D3C9-ABB5-87D6-BC110A5C5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05" y="2884671"/>
            <a:ext cx="445671" cy="68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>
            <a:extLst>
              <a:ext uri="{FF2B5EF4-FFF2-40B4-BE49-F238E27FC236}">
                <a16:creationId xmlns:a16="http://schemas.microsoft.com/office/drawing/2014/main" id="{27C096CD-C928-CFA0-5E96-5A6E91F75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087" y="2795673"/>
            <a:ext cx="537597" cy="72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>
            <a:extLst>
              <a:ext uri="{FF2B5EF4-FFF2-40B4-BE49-F238E27FC236}">
                <a16:creationId xmlns:a16="http://schemas.microsoft.com/office/drawing/2014/main" id="{F3AD40D8-090E-3A15-6879-481721F2D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16" y="2896380"/>
            <a:ext cx="539152" cy="67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28">
            <a:extLst>
              <a:ext uri="{FF2B5EF4-FFF2-40B4-BE49-F238E27FC236}">
                <a16:creationId xmlns:a16="http://schemas.microsoft.com/office/drawing/2014/main" id="{11D0CAA1-FB5F-9B7E-86F0-E26C353E14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81600" y="3181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30">
            <a:extLst>
              <a:ext uri="{FF2B5EF4-FFF2-40B4-BE49-F238E27FC236}">
                <a16:creationId xmlns:a16="http://schemas.microsoft.com/office/drawing/2014/main" id="{EDD99FC6-509C-BB14-A3F3-19708D39E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34000" y="3333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FD0649DD-ACA0-6F8A-1249-C6A685D223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86400" y="3486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108" name="Picture 36">
            <a:extLst>
              <a:ext uri="{FF2B5EF4-FFF2-40B4-BE49-F238E27FC236}">
                <a16:creationId xmlns:a16="http://schemas.microsoft.com/office/drawing/2014/main" id="{F98CFB5F-C379-AD28-AB93-78C17FB06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108" y="2999679"/>
            <a:ext cx="448483" cy="55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0" name="Picture 38">
            <a:extLst>
              <a:ext uri="{FF2B5EF4-FFF2-40B4-BE49-F238E27FC236}">
                <a16:creationId xmlns:a16="http://schemas.microsoft.com/office/drawing/2014/main" id="{0F3A24DE-A6A3-97D4-45EF-513C34C18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492" y="2754859"/>
            <a:ext cx="762816" cy="76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468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55742" y="101192"/>
            <a:ext cx="4486760" cy="481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Reading for Pleasure Spine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Vikings &amp; </a:t>
            </a:r>
            <a:r>
              <a:rPr lang="en-GB" sz="2400" b="1" dirty="0" err="1">
                <a:latin typeface="Spectral"/>
                <a:ea typeface="Spectral"/>
                <a:cs typeface="Spectral"/>
                <a:sym typeface="Spectral"/>
              </a:rPr>
              <a:t>Oxney</a:t>
            </a: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 – Year Four</a:t>
            </a:r>
            <a:endParaRPr sz="2400" b="1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AA84F"/>
              </a:solidFill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>
            <a:off x="6655201" y="-1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067225" y="4506838"/>
            <a:ext cx="5170200" cy="2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Spectral"/>
                <a:ea typeface="Spectral"/>
                <a:cs typeface="Spectral"/>
                <a:sym typeface="Spectral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76" y="4506850"/>
            <a:ext cx="792146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2395"/>
          <a:stretch/>
        </p:blipFill>
        <p:spPr>
          <a:xfrm>
            <a:off x="8097950" y="4503461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 flipH="1">
            <a:off x="0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E1CB82-80AD-706D-3E9D-1A757D4D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756589"/>
              </p:ext>
            </p:extLst>
          </p:nvPr>
        </p:nvGraphicFramePr>
        <p:xfrm>
          <a:off x="808639" y="1047750"/>
          <a:ext cx="7459707" cy="3400936"/>
        </p:xfrm>
        <a:graphic>
          <a:graphicData uri="http://schemas.openxmlformats.org/drawingml/2006/table">
            <a:tbl>
              <a:tblPr firstRow="1" bandRow="1">
                <a:tableStyleId>{FBB7EC75-4C86-4EE7-A7EB-0B3C3363CBC7}</a:tableStyleId>
              </a:tblPr>
              <a:tblGrid>
                <a:gridCol w="1171732">
                  <a:extLst>
                    <a:ext uri="{9D8B030D-6E8A-4147-A177-3AD203B41FA5}">
                      <a16:colId xmlns:a16="http://schemas.microsoft.com/office/drawing/2014/main" val="1872787417"/>
                    </a:ext>
                  </a:extLst>
                </a:gridCol>
                <a:gridCol w="1227803">
                  <a:extLst>
                    <a:ext uri="{9D8B030D-6E8A-4147-A177-3AD203B41FA5}">
                      <a16:colId xmlns:a16="http://schemas.microsoft.com/office/drawing/2014/main" val="902515654"/>
                    </a:ext>
                  </a:extLst>
                </a:gridCol>
                <a:gridCol w="1281796">
                  <a:extLst>
                    <a:ext uri="{9D8B030D-6E8A-4147-A177-3AD203B41FA5}">
                      <a16:colId xmlns:a16="http://schemas.microsoft.com/office/drawing/2014/main" val="1524226157"/>
                    </a:ext>
                  </a:extLst>
                </a:gridCol>
                <a:gridCol w="1298261">
                  <a:extLst>
                    <a:ext uri="{9D8B030D-6E8A-4147-A177-3AD203B41FA5}">
                      <a16:colId xmlns:a16="http://schemas.microsoft.com/office/drawing/2014/main" val="1517066619"/>
                    </a:ext>
                  </a:extLst>
                </a:gridCol>
                <a:gridCol w="1265333">
                  <a:extLst>
                    <a:ext uri="{9D8B030D-6E8A-4147-A177-3AD203B41FA5}">
                      <a16:colId xmlns:a16="http://schemas.microsoft.com/office/drawing/2014/main" val="422275725"/>
                    </a:ext>
                  </a:extLst>
                </a:gridCol>
                <a:gridCol w="1214782">
                  <a:extLst>
                    <a:ext uri="{9D8B030D-6E8A-4147-A177-3AD203B41FA5}">
                      <a16:colId xmlns:a16="http://schemas.microsoft.com/office/drawing/2014/main" val="3955121648"/>
                    </a:ext>
                  </a:extLst>
                </a:gridCol>
              </a:tblGrid>
              <a:tr h="1129551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Medal for Leroy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Michael Morpurgo</a:t>
                      </a: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i="0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COURAGE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Brilliant World of Tom Gates 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Liz Pichon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1" dirty="0">
                          <a:latin typeface="Spectral" panose="020B0604020202020204" charset="0"/>
                        </a:rPr>
                        <a:t>The Highland Falcon Thief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MG Leonard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George’s Marvellous Medicine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Roald Dahl</a:t>
                      </a: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The Unforgotten Coat</a:t>
                      </a:r>
                    </a:p>
                    <a:p>
                      <a:pPr algn="ctr"/>
                      <a:r>
                        <a:rPr lang="en-GB" sz="900" dirty="0">
                          <a:latin typeface="Spectral" panose="020B0604020202020204" charset="0"/>
                        </a:rPr>
                        <a:t>Frank </a:t>
                      </a:r>
                      <a:r>
                        <a:rPr lang="en-GB" sz="900" dirty="0" err="1">
                          <a:latin typeface="Spectral" panose="020B0604020202020204" charset="0"/>
                        </a:rPr>
                        <a:t>Cotterell</a:t>
                      </a:r>
                      <a:r>
                        <a:rPr lang="en-GB" sz="900" dirty="0">
                          <a:latin typeface="Spectral" panose="020B0604020202020204" charset="0"/>
                        </a:rPr>
                        <a:t> Boyce</a:t>
                      </a: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COMPASSION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Anisha – Accidental Detective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Serena Patel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287747"/>
                  </a:ext>
                </a:extLst>
              </a:tr>
              <a:tr h="1196430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The Scarecrow and his Servant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Phillip Pullman</a:t>
                      </a: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Spectral" panose="020B0604020202020204" charset="0"/>
                        </a:rPr>
                        <a:t>The Land or Roar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Jenny McLachlan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Spectral" panose="020B0604020202020204" charset="0"/>
                        </a:rPr>
                        <a:t>Maps</a:t>
                      </a:r>
                    </a:p>
                    <a:p>
                      <a:pPr algn="ctr"/>
                      <a:r>
                        <a:rPr lang="en-GB" sz="1000" b="0" i="1" dirty="0">
                          <a:latin typeface="Spectral" panose="020B0604020202020204" charset="0"/>
                        </a:rPr>
                        <a:t>Alexandra </a:t>
                      </a:r>
                      <a:r>
                        <a:rPr lang="en-GB" sz="1000" b="0" i="1" dirty="0" err="1">
                          <a:latin typeface="Spectral" panose="020B0604020202020204" charset="0"/>
                        </a:rPr>
                        <a:t>Mizielinska</a:t>
                      </a:r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Spectral" panose="020B0604020202020204" charset="0"/>
                        </a:rPr>
                        <a:t>The Wild Robot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Peter Brown</a:t>
                      </a:r>
                    </a:p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Spectral" panose="020B0604020202020204" charset="0"/>
                        </a:rPr>
                        <a:t>The Boy at the Back of the Class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 err="1">
                          <a:latin typeface="Spectral" panose="020B0604020202020204" charset="0"/>
                        </a:rPr>
                        <a:t>Onjali</a:t>
                      </a:r>
                      <a:r>
                        <a:rPr lang="en-GB" sz="1000" b="0" i="1" dirty="0">
                          <a:latin typeface="Spectral" panose="020B0604020202020204" charset="0"/>
                        </a:rPr>
                        <a:t> Rauf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Spectral" panose="020B0604020202020204" charset="0"/>
                        </a:rPr>
                        <a:t>Fing</a:t>
                      </a:r>
                    </a:p>
                    <a:p>
                      <a:pPr algn="ctr"/>
                      <a:r>
                        <a:rPr lang="en-GB" sz="1000" i="1" dirty="0">
                          <a:latin typeface="Spectral" panose="020B0604020202020204" charset="0"/>
                        </a:rPr>
                        <a:t>David Walliams 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910628"/>
                  </a:ext>
                </a:extLst>
              </a:tr>
              <a:tr h="627256">
                <a:tc gridSpan="6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Poetry: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The Lost Words – Robert MacFarlane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 b="1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445199"/>
                  </a:ext>
                </a:extLst>
              </a:tr>
            </a:tbl>
          </a:graphicData>
        </a:graphic>
      </p:graphicFrame>
      <p:sp>
        <p:nvSpPr>
          <p:cNvPr id="10" name="AutoShape 18" descr="The Invisible - Picture 1 of 1">
            <a:extLst>
              <a:ext uri="{FF2B5EF4-FFF2-40B4-BE49-F238E27FC236}">
                <a16:creationId xmlns:a16="http://schemas.microsoft.com/office/drawing/2014/main" id="{76BAA3A2-39CD-2A52-0746-E7C101CA78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20" descr="The Invisible - Picture 1 of 1">
            <a:extLst>
              <a:ext uri="{FF2B5EF4-FFF2-40B4-BE49-F238E27FC236}">
                <a16:creationId xmlns:a16="http://schemas.microsoft.com/office/drawing/2014/main" id="{98B53E4C-D1CE-8D3F-1231-996630CF6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6" descr="Seal Surfer - 9781842705780 - Picture 1 of 1">
            <a:extLst>
              <a:ext uri="{FF2B5EF4-FFF2-40B4-BE49-F238E27FC236}">
                <a16:creationId xmlns:a16="http://schemas.microsoft.com/office/drawing/2014/main" id="{6E8F2284-D81A-B963-26F0-474F6EBFF82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2724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Seal Surfer - 9781842705780 - Picture 1 of 1">
            <a:extLst>
              <a:ext uri="{FF2B5EF4-FFF2-40B4-BE49-F238E27FC236}">
                <a16:creationId xmlns:a16="http://schemas.microsoft.com/office/drawing/2014/main" id="{1CEC8C98-89C6-0A0A-8C0A-9F7389CA72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28765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Seal Surfer - 9781842705780 - Picture 1 of 1">
            <a:extLst>
              <a:ext uri="{FF2B5EF4-FFF2-40B4-BE49-F238E27FC236}">
                <a16:creationId xmlns:a16="http://schemas.microsoft.com/office/drawing/2014/main" id="{0685B323-4BA1-25E6-30C7-6595E16F34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29200" y="3028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8">
            <a:extLst>
              <a:ext uri="{FF2B5EF4-FFF2-40B4-BE49-F238E27FC236}">
                <a16:creationId xmlns:a16="http://schemas.microsoft.com/office/drawing/2014/main" id="{11D0CAA1-FB5F-9B7E-86F0-E26C353E14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81600" y="3181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30">
            <a:extLst>
              <a:ext uri="{FF2B5EF4-FFF2-40B4-BE49-F238E27FC236}">
                <a16:creationId xmlns:a16="http://schemas.microsoft.com/office/drawing/2014/main" id="{EDD99FC6-509C-BB14-A3F3-19708D39E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34000" y="3333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FD0649DD-ACA0-6F8A-1249-C6A685D223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86400" y="3486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78D7606-82A3-C9A3-3A64-EA9CE4D25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252" y="3012972"/>
            <a:ext cx="446539" cy="67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9C6FD52C-EE01-85EA-1D63-DA8CA67A2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362" y="2908065"/>
            <a:ext cx="547259" cy="83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he Highland Falcon Thief By M. G. Leonard">
            <a:extLst>
              <a:ext uri="{FF2B5EF4-FFF2-40B4-BE49-F238E27FC236}">
                <a16:creationId xmlns:a16="http://schemas.microsoft.com/office/drawing/2014/main" id="{DAA13045-FD38-E645-BAF3-7049F8373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849" y="1503954"/>
            <a:ext cx="442613" cy="67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10" descr="A Medal for Leroy - Picture 1 of 1">
            <a:extLst>
              <a:ext uri="{FF2B5EF4-FFF2-40B4-BE49-F238E27FC236}">
                <a16:creationId xmlns:a16="http://schemas.microsoft.com/office/drawing/2014/main" id="{BDF210B6-E909-D111-0281-6CA6CB441B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638800" y="36385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A Medal for Leroy - Picture 1 of 1">
            <a:extLst>
              <a:ext uri="{FF2B5EF4-FFF2-40B4-BE49-F238E27FC236}">
                <a16:creationId xmlns:a16="http://schemas.microsoft.com/office/drawing/2014/main" id="{D9D32666-7291-7AF1-631E-5BD961EAA2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91200" y="3790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4" descr="A Medal for Leroy - Picture 1 of 1">
            <a:extLst>
              <a:ext uri="{FF2B5EF4-FFF2-40B4-BE49-F238E27FC236}">
                <a16:creationId xmlns:a16="http://schemas.microsoft.com/office/drawing/2014/main" id="{1DAA585E-AC6E-829F-5676-E8CFAEB63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943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12" name="Picture 16" descr="A Medal for Leroy By Michael Morpurgo">
            <a:extLst>
              <a:ext uri="{FF2B5EF4-FFF2-40B4-BE49-F238E27FC236}">
                <a16:creationId xmlns:a16="http://schemas.microsoft.com/office/drawing/2014/main" id="{2D2A8AFA-8CC6-302E-8C57-9677AE40F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109" y="1446055"/>
            <a:ext cx="503681" cy="76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The Wild Robot By Peter Brown">
            <a:extLst>
              <a:ext uri="{FF2B5EF4-FFF2-40B4-BE49-F238E27FC236}">
                <a16:creationId xmlns:a16="http://schemas.microsoft.com/office/drawing/2014/main" id="{BBCD7A6B-0F3D-9C3F-C451-D0EDF7D00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527" y="2942309"/>
            <a:ext cx="525673" cy="75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he Unforgotten Coat By Frank Cottrell Boyce">
            <a:extLst>
              <a:ext uri="{FF2B5EF4-FFF2-40B4-BE49-F238E27FC236}">
                <a16:creationId xmlns:a16="http://schemas.microsoft.com/office/drawing/2014/main" id="{BF90D40A-0D0C-70B2-1303-C44AFE9F2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265" y="1617029"/>
            <a:ext cx="481083" cy="61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extLst>
              <a:ext uri="{FF2B5EF4-FFF2-40B4-BE49-F238E27FC236}">
                <a16:creationId xmlns:a16="http://schemas.microsoft.com/office/drawing/2014/main" id="{A672C046-C890-8D2D-82C9-4E2D34479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902" y="1685436"/>
            <a:ext cx="495300" cy="75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Maps By Aleksandra and Daniel Mizielinski">
            <a:extLst>
              <a:ext uri="{FF2B5EF4-FFF2-40B4-BE49-F238E27FC236}">
                <a16:creationId xmlns:a16="http://schemas.microsoft.com/office/drawing/2014/main" id="{3FFEF7A0-420D-2CB3-E892-72DC9DB7B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689" y="3043157"/>
            <a:ext cx="517360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The Boy At the Back of the Class By Onjali Q. Rauf">
            <a:extLst>
              <a:ext uri="{FF2B5EF4-FFF2-40B4-BE49-F238E27FC236}">
                <a16:creationId xmlns:a16="http://schemas.microsoft.com/office/drawing/2014/main" id="{AB5330F4-2CCB-C071-CE19-D78720957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136" y="3055469"/>
            <a:ext cx="403170" cy="61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6" name="Picture 30" descr="The Brilliant World of Tom Gates By Liz Pichon">
            <a:extLst>
              <a:ext uri="{FF2B5EF4-FFF2-40B4-BE49-F238E27FC236}">
                <a16:creationId xmlns:a16="http://schemas.microsoft.com/office/drawing/2014/main" id="{E9D26E98-8BCB-B721-95BF-2E3D451DA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055" y="1710623"/>
            <a:ext cx="529794" cy="67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 descr="Fing By David Walliams">
            <a:extLst>
              <a:ext uri="{FF2B5EF4-FFF2-40B4-BE49-F238E27FC236}">
                <a16:creationId xmlns:a16="http://schemas.microsoft.com/office/drawing/2014/main" id="{9CBFBF29-3CF0-5282-9E7C-ABDB37231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591" y="2876550"/>
            <a:ext cx="53149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0" name="Picture 34" descr="George's Marvellous Medicine By Roald Dahl">
            <a:extLst>
              <a:ext uri="{FF2B5EF4-FFF2-40B4-BE49-F238E27FC236}">
                <a16:creationId xmlns:a16="http://schemas.microsoft.com/office/drawing/2014/main" id="{DC8B7540-5D76-BC45-14D7-10005DF18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163" y="1570638"/>
            <a:ext cx="481083" cy="74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007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55742" y="101192"/>
            <a:ext cx="4486760" cy="481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Reading for Pleasure Spine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Vikings– Year Five</a:t>
            </a:r>
            <a:endParaRPr sz="2400" b="1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AA84F"/>
              </a:solidFill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>
            <a:off x="6655201" y="-1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067225" y="4506838"/>
            <a:ext cx="5170200" cy="2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Spectral"/>
                <a:ea typeface="Spectral"/>
                <a:cs typeface="Spectral"/>
                <a:sym typeface="Spectral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76" y="4506850"/>
            <a:ext cx="792146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2395"/>
          <a:stretch/>
        </p:blipFill>
        <p:spPr>
          <a:xfrm>
            <a:off x="8097950" y="4503461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 flipH="1">
            <a:off x="0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E1CB82-80AD-706D-3E9D-1A757D4D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479234"/>
              </p:ext>
            </p:extLst>
          </p:nvPr>
        </p:nvGraphicFramePr>
        <p:xfrm>
          <a:off x="732995" y="1058204"/>
          <a:ext cx="7459707" cy="3522856"/>
        </p:xfrm>
        <a:graphic>
          <a:graphicData uri="http://schemas.openxmlformats.org/drawingml/2006/table">
            <a:tbl>
              <a:tblPr firstRow="1" bandRow="1">
                <a:tableStyleId>{FBB7EC75-4C86-4EE7-A7EB-0B3C3363CBC7}</a:tableStyleId>
              </a:tblPr>
              <a:tblGrid>
                <a:gridCol w="1171732">
                  <a:extLst>
                    <a:ext uri="{9D8B030D-6E8A-4147-A177-3AD203B41FA5}">
                      <a16:colId xmlns:a16="http://schemas.microsoft.com/office/drawing/2014/main" val="1872787417"/>
                    </a:ext>
                  </a:extLst>
                </a:gridCol>
                <a:gridCol w="1227803">
                  <a:extLst>
                    <a:ext uri="{9D8B030D-6E8A-4147-A177-3AD203B41FA5}">
                      <a16:colId xmlns:a16="http://schemas.microsoft.com/office/drawing/2014/main" val="902515654"/>
                    </a:ext>
                  </a:extLst>
                </a:gridCol>
                <a:gridCol w="1281796">
                  <a:extLst>
                    <a:ext uri="{9D8B030D-6E8A-4147-A177-3AD203B41FA5}">
                      <a16:colId xmlns:a16="http://schemas.microsoft.com/office/drawing/2014/main" val="1524226157"/>
                    </a:ext>
                  </a:extLst>
                </a:gridCol>
                <a:gridCol w="1298261">
                  <a:extLst>
                    <a:ext uri="{9D8B030D-6E8A-4147-A177-3AD203B41FA5}">
                      <a16:colId xmlns:a16="http://schemas.microsoft.com/office/drawing/2014/main" val="1517066619"/>
                    </a:ext>
                  </a:extLst>
                </a:gridCol>
                <a:gridCol w="1265333">
                  <a:extLst>
                    <a:ext uri="{9D8B030D-6E8A-4147-A177-3AD203B41FA5}">
                      <a16:colId xmlns:a16="http://schemas.microsoft.com/office/drawing/2014/main" val="422275725"/>
                    </a:ext>
                  </a:extLst>
                </a:gridCol>
                <a:gridCol w="1214782">
                  <a:extLst>
                    <a:ext uri="{9D8B030D-6E8A-4147-A177-3AD203B41FA5}">
                      <a16:colId xmlns:a16="http://schemas.microsoft.com/office/drawing/2014/main" val="3955121648"/>
                    </a:ext>
                  </a:extLst>
                </a:gridCol>
              </a:tblGrid>
              <a:tr h="1129551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Far From Home </a:t>
                      </a:r>
                    </a:p>
                    <a:p>
                      <a:pPr algn="ctr"/>
                      <a:r>
                        <a:rPr lang="en-GB" sz="900" b="0" i="1" dirty="0" err="1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Berlie</a:t>
                      </a:r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 Doherty</a:t>
                      </a: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i="0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COURAGE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Everything’s Amazing Tom Gates 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Liz Pichon</a:t>
                      </a: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Sky Hawk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Gill Lewis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Danny, the Champion of the World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Roald Dahl</a:t>
                      </a: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War Horse </a:t>
                      </a:r>
                    </a:p>
                    <a:p>
                      <a:pPr algn="ctr"/>
                      <a:r>
                        <a:rPr lang="en-GB" sz="900" dirty="0">
                          <a:latin typeface="Spectral" panose="020B0604020202020204" charset="0"/>
                        </a:rPr>
                        <a:t>Michael Morpurgo</a:t>
                      </a:r>
                    </a:p>
                    <a:p>
                      <a:pPr algn="ctr"/>
                      <a:endParaRPr lang="en-GB" sz="90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COMPASSION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latin typeface="Spectral" panose="020B0604020202020204" charset="0"/>
                        </a:rPr>
                        <a:t>The British History</a:t>
                      </a:r>
                    </a:p>
                    <a:p>
                      <a:pPr algn="ctr"/>
                      <a:r>
                        <a:rPr lang="en-GB" sz="900" b="1" i="0" dirty="0">
                          <a:latin typeface="Spectral" panose="020B0604020202020204" charset="0"/>
                        </a:rPr>
                        <a:t>Timeline Wall Book</a:t>
                      </a:r>
                    </a:p>
                    <a:p>
                      <a:pPr algn="ctr"/>
                      <a:endParaRPr lang="en-GB" sz="900" b="1" i="0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287747"/>
                  </a:ext>
                </a:extLst>
              </a:tr>
              <a:tr h="1196430"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latin typeface="Spectral" panose="020B0604020202020204" charset="0"/>
                        </a:rPr>
                        <a:t>The Girl who Stole and Elephant</a:t>
                      </a:r>
                    </a:p>
                    <a:p>
                      <a:pPr algn="ctr"/>
                      <a:r>
                        <a:rPr lang="en-GB" sz="900" i="1" dirty="0" err="1">
                          <a:latin typeface="Spectral" panose="020B0604020202020204" charset="0"/>
                        </a:rPr>
                        <a:t>Nizrana</a:t>
                      </a:r>
                      <a:r>
                        <a:rPr lang="en-GB" sz="900" i="1" dirty="0">
                          <a:latin typeface="Spectral" panose="020B0604020202020204" charset="0"/>
                        </a:rPr>
                        <a:t> Farook</a:t>
                      </a: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1" i="0" dirty="0">
                          <a:latin typeface="Spectral" panose="020B0604020202020204" charset="0"/>
                        </a:rPr>
                        <a:t>Tom’s Midnight Garden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0" i="1" dirty="0">
                          <a:latin typeface="Spectral" panose="020B0604020202020204" charset="0"/>
                        </a:rPr>
                        <a:t>Phillipa Pearce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1" i="0" dirty="0">
                          <a:latin typeface="Spectral" panose="020B0604020202020204" charset="0"/>
                        </a:rPr>
                        <a:t>Lost Happy Endings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>
                          <a:latin typeface="Spectral" panose="020B0604020202020204" charset="0"/>
                        </a:rPr>
                        <a:t>Carol Ann Duffy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000" b="1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Varmints 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Helen Ward &amp; Marc </a:t>
                      </a:r>
                      <a:r>
                        <a:rPr lang="en-GB" sz="900" b="0" i="1" dirty="0" err="1">
                          <a:latin typeface="Spectral" panose="020B0604020202020204" charset="0"/>
                        </a:rPr>
                        <a:t>Caaste</a:t>
                      </a:r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1" dirty="0">
                          <a:latin typeface="Spectral" panose="020B0604020202020204" charset="0"/>
                        </a:rPr>
                        <a:t>The Night Bus Hero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0" i="1" dirty="0" err="1">
                          <a:latin typeface="Spectral" panose="020B0604020202020204" charset="0"/>
                        </a:rPr>
                        <a:t>Onjali</a:t>
                      </a:r>
                      <a:r>
                        <a:rPr lang="en-GB" sz="1000" b="0" i="1" dirty="0">
                          <a:latin typeface="Spectral" panose="020B0604020202020204" charset="0"/>
                        </a:rPr>
                        <a:t> Rauf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Spectral" panose="020B0604020202020204" charset="0"/>
                        </a:rPr>
                        <a:t>The House at the Edge of Magic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50" b="0" i="1" dirty="0">
                          <a:latin typeface="Spectral" panose="020B0604020202020204" charset="0"/>
                        </a:rPr>
                        <a:t>Amy Sparkes</a:t>
                      </a:r>
                    </a:p>
                    <a:p>
                      <a:pPr algn="ctr"/>
                      <a:endParaRPr lang="en-GB" sz="10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910628"/>
                  </a:ext>
                </a:extLst>
              </a:tr>
              <a:tr h="627256">
                <a:tc gridSpan="6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Poetry: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The Lost Words – Robert MacFarlane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 b="1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445199"/>
                  </a:ext>
                </a:extLst>
              </a:tr>
            </a:tbl>
          </a:graphicData>
        </a:graphic>
      </p:graphicFrame>
      <p:sp>
        <p:nvSpPr>
          <p:cNvPr id="10" name="AutoShape 18" descr="The Invisible - Picture 1 of 1">
            <a:extLst>
              <a:ext uri="{FF2B5EF4-FFF2-40B4-BE49-F238E27FC236}">
                <a16:creationId xmlns:a16="http://schemas.microsoft.com/office/drawing/2014/main" id="{76BAA3A2-39CD-2A52-0746-E7C101CA78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20" descr="The Invisible - Picture 1 of 1">
            <a:extLst>
              <a:ext uri="{FF2B5EF4-FFF2-40B4-BE49-F238E27FC236}">
                <a16:creationId xmlns:a16="http://schemas.microsoft.com/office/drawing/2014/main" id="{98B53E4C-D1CE-8D3F-1231-996630CF6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6" descr="Seal Surfer - 9781842705780 - Picture 1 of 1">
            <a:extLst>
              <a:ext uri="{FF2B5EF4-FFF2-40B4-BE49-F238E27FC236}">
                <a16:creationId xmlns:a16="http://schemas.microsoft.com/office/drawing/2014/main" id="{6E8F2284-D81A-B963-26F0-474F6EBFF82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2724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Seal Surfer - 9781842705780 - Picture 1 of 1">
            <a:extLst>
              <a:ext uri="{FF2B5EF4-FFF2-40B4-BE49-F238E27FC236}">
                <a16:creationId xmlns:a16="http://schemas.microsoft.com/office/drawing/2014/main" id="{1CEC8C98-89C6-0A0A-8C0A-9F7389CA72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28765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Seal Surfer - 9781842705780 - Picture 1 of 1">
            <a:extLst>
              <a:ext uri="{FF2B5EF4-FFF2-40B4-BE49-F238E27FC236}">
                <a16:creationId xmlns:a16="http://schemas.microsoft.com/office/drawing/2014/main" id="{0685B323-4BA1-25E6-30C7-6595E16F34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29200" y="3028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8">
            <a:extLst>
              <a:ext uri="{FF2B5EF4-FFF2-40B4-BE49-F238E27FC236}">
                <a16:creationId xmlns:a16="http://schemas.microsoft.com/office/drawing/2014/main" id="{11D0CAA1-FB5F-9B7E-86F0-E26C353E14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81600" y="3181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30">
            <a:extLst>
              <a:ext uri="{FF2B5EF4-FFF2-40B4-BE49-F238E27FC236}">
                <a16:creationId xmlns:a16="http://schemas.microsoft.com/office/drawing/2014/main" id="{EDD99FC6-509C-BB14-A3F3-19708D39E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34000" y="3333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FD0649DD-ACA0-6F8A-1249-C6A685D223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86400" y="3486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0" descr="A Medal for Leroy - Picture 1 of 1">
            <a:extLst>
              <a:ext uri="{FF2B5EF4-FFF2-40B4-BE49-F238E27FC236}">
                <a16:creationId xmlns:a16="http://schemas.microsoft.com/office/drawing/2014/main" id="{BDF210B6-E909-D111-0281-6CA6CB441B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638800" y="36385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A Medal for Leroy - Picture 1 of 1">
            <a:extLst>
              <a:ext uri="{FF2B5EF4-FFF2-40B4-BE49-F238E27FC236}">
                <a16:creationId xmlns:a16="http://schemas.microsoft.com/office/drawing/2014/main" id="{D9D32666-7291-7AF1-631E-5BD961EAA2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91200" y="3790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4" descr="A Medal for Leroy - Picture 1 of 1">
            <a:extLst>
              <a:ext uri="{FF2B5EF4-FFF2-40B4-BE49-F238E27FC236}">
                <a16:creationId xmlns:a16="http://schemas.microsoft.com/office/drawing/2014/main" id="{1DAA585E-AC6E-829F-5676-E8CFAEB63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943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2" name="Picture 2" descr="Far From Home By Berlie Doherty">
            <a:extLst>
              <a:ext uri="{FF2B5EF4-FFF2-40B4-BE49-F238E27FC236}">
                <a16:creationId xmlns:a16="http://schemas.microsoft.com/office/drawing/2014/main" id="{8D915A82-2BFC-D9F0-6E4D-6B84A23F2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376" y="1445233"/>
            <a:ext cx="507896" cy="78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om Gates: Everything's Amazing (sort of) By Liz Pichon">
            <a:extLst>
              <a:ext uri="{FF2B5EF4-FFF2-40B4-BE49-F238E27FC236}">
                <a16:creationId xmlns:a16="http://schemas.microsoft.com/office/drawing/2014/main" id="{7E718E13-0D0D-4C47-8ADB-BECE5275C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635" y="1708501"/>
            <a:ext cx="548080" cy="69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anny the Champion of the World By Roald Dahl">
            <a:extLst>
              <a:ext uri="{FF2B5EF4-FFF2-40B4-BE49-F238E27FC236}">
                <a16:creationId xmlns:a16="http://schemas.microsoft.com/office/drawing/2014/main" id="{F194E4BE-63E9-4ED5-8EC7-B9EC2D158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970" y="1701262"/>
            <a:ext cx="462382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Night Bus Hero By Onjali Q. Rauf">
            <a:extLst>
              <a:ext uri="{FF2B5EF4-FFF2-40B4-BE49-F238E27FC236}">
                <a16:creationId xmlns:a16="http://schemas.microsoft.com/office/drawing/2014/main" id="{6309534A-6358-4911-9890-F7332E53A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395" y="3123491"/>
            <a:ext cx="426309" cy="64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ar Horse By Michael Morpurgo">
            <a:extLst>
              <a:ext uri="{FF2B5EF4-FFF2-40B4-BE49-F238E27FC236}">
                <a16:creationId xmlns:a16="http://schemas.microsoft.com/office/drawing/2014/main" id="{0147A32A-67D4-48CC-A3F2-7E3C6E97F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747" y="1500141"/>
            <a:ext cx="447046" cy="69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British History Timeline Wallbook By Christopher Lloyd">
            <a:extLst>
              <a:ext uri="{FF2B5EF4-FFF2-40B4-BE49-F238E27FC236}">
                <a16:creationId xmlns:a16="http://schemas.microsoft.com/office/drawing/2014/main" id="{754722E5-5631-419F-9D4B-012B9BF76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578" y="1602824"/>
            <a:ext cx="555267" cy="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ky Hawk By Gill Lewis">
            <a:extLst>
              <a:ext uri="{FF2B5EF4-FFF2-40B4-BE49-F238E27FC236}">
                <a16:creationId xmlns:a16="http://schemas.microsoft.com/office/drawing/2014/main" id="{8B0F0FF0-71DE-4A46-BDE3-A711022A7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26" y="1491564"/>
            <a:ext cx="462382" cy="70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The Girl Who Stole an Elephant By Nizrana Farook">
            <a:extLst>
              <a:ext uri="{FF2B5EF4-FFF2-40B4-BE49-F238E27FC236}">
                <a16:creationId xmlns:a16="http://schemas.microsoft.com/office/drawing/2014/main" id="{31F68FE0-D4A7-4C89-87AD-5420F4BDB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567" y="3123491"/>
            <a:ext cx="426050" cy="65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om's Midnight Garden By Philippa Pearce">
            <a:extLst>
              <a:ext uri="{FF2B5EF4-FFF2-40B4-BE49-F238E27FC236}">
                <a16:creationId xmlns:a16="http://schemas.microsoft.com/office/drawing/2014/main" id="{109DE6CF-B502-4FDF-8A5D-1CF782359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936" y="3137293"/>
            <a:ext cx="430411" cy="66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he Lost Happy Endings By Carol Ann Duffy">
            <a:extLst>
              <a:ext uri="{FF2B5EF4-FFF2-40B4-BE49-F238E27FC236}">
                <a16:creationId xmlns:a16="http://schemas.microsoft.com/office/drawing/2014/main" id="{EDE05B65-533E-4F7D-A4A8-F0070D79E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05" y="3191324"/>
            <a:ext cx="448136" cy="58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Varmints">
            <a:extLst>
              <a:ext uri="{FF2B5EF4-FFF2-40B4-BE49-F238E27FC236}">
                <a16:creationId xmlns:a16="http://schemas.microsoft.com/office/drawing/2014/main" id="{7C8C236E-3EE4-4391-9084-58253E741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758" y="3158239"/>
            <a:ext cx="490694" cy="62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mages-na.ssl-images-amazon.com/images/S/compressed.photo.goodreads.com/books/1598545148i/55143103.jpg">
            <a:extLst>
              <a:ext uri="{FF2B5EF4-FFF2-40B4-BE49-F238E27FC236}">
                <a16:creationId xmlns:a16="http://schemas.microsoft.com/office/drawing/2014/main" id="{E3D59F0F-F0A3-4234-950E-BFEB68500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647" y="3267179"/>
            <a:ext cx="367626" cy="56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201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55742" y="101192"/>
            <a:ext cx="4486760" cy="481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Reading for Pleasure Spine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Spectral"/>
                <a:ea typeface="Spectral"/>
                <a:cs typeface="Spectral"/>
                <a:sym typeface="Spectral"/>
              </a:rPr>
              <a:t>Rother – Year Six </a:t>
            </a:r>
            <a:endParaRPr sz="2400" b="1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6AA84F"/>
              </a:solidFill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>
            <a:off x="6655201" y="-1"/>
            <a:ext cx="2532048" cy="32056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067225" y="4506838"/>
            <a:ext cx="5170200" cy="2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FF9900"/>
                </a:solidFill>
                <a:latin typeface="Spectral"/>
                <a:ea typeface="Spectral"/>
                <a:cs typeface="Spectral"/>
                <a:sym typeface="Spectral"/>
              </a:rPr>
              <a:t>Compare    Reflect     Discover</a:t>
            </a:r>
            <a:endParaRPr sz="2600" dirty="0">
              <a:solidFill>
                <a:srgbClr val="FF9900"/>
              </a:solidFill>
              <a:latin typeface="Spectral"/>
              <a:ea typeface="Spectral"/>
              <a:cs typeface="Spectral"/>
              <a:sym typeface="Spectral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76" y="4506850"/>
            <a:ext cx="792146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2395"/>
          <a:stretch/>
        </p:blipFill>
        <p:spPr>
          <a:xfrm>
            <a:off x="8097950" y="4503461"/>
            <a:ext cx="608825" cy="54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3">
            <a:alphaModFix/>
          </a:blip>
          <a:srcRect l="31058" b="37675"/>
          <a:stretch/>
        </p:blipFill>
        <p:spPr>
          <a:xfrm flipH="1">
            <a:off x="0" y="0"/>
            <a:ext cx="2532048" cy="32056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E1CB82-80AD-706D-3E9D-1A757D4D8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645333"/>
              </p:ext>
            </p:extLst>
          </p:nvPr>
        </p:nvGraphicFramePr>
        <p:xfrm>
          <a:off x="785439" y="1012207"/>
          <a:ext cx="7459707" cy="3553336"/>
        </p:xfrm>
        <a:graphic>
          <a:graphicData uri="http://schemas.openxmlformats.org/drawingml/2006/table">
            <a:tbl>
              <a:tblPr firstRow="1" bandRow="1">
                <a:tableStyleId>{FBB7EC75-4C86-4EE7-A7EB-0B3C3363CBC7}</a:tableStyleId>
              </a:tblPr>
              <a:tblGrid>
                <a:gridCol w="1171732">
                  <a:extLst>
                    <a:ext uri="{9D8B030D-6E8A-4147-A177-3AD203B41FA5}">
                      <a16:colId xmlns:a16="http://schemas.microsoft.com/office/drawing/2014/main" val="1872787417"/>
                    </a:ext>
                  </a:extLst>
                </a:gridCol>
                <a:gridCol w="1227803">
                  <a:extLst>
                    <a:ext uri="{9D8B030D-6E8A-4147-A177-3AD203B41FA5}">
                      <a16:colId xmlns:a16="http://schemas.microsoft.com/office/drawing/2014/main" val="902515654"/>
                    </a:ext>
                  </a:extLst>
                </a:gridCol>
                <a:gridCol w="1281796">
                  <a:extLst>
                    <a:ext uri="{9D8B030D-6E8A-4147-A177-3AD203B41FA5}">
                      <a16:colId xmlns:a16="http://schemas.microsoft.com/office/drawing/2014/main" val="1524226157"/>
                    </a:ext>
                  </a:extLst>
                </a:gridCol>
                <a:gridCol w="1298261">
                  <a:extLst>
                    <a:ext uri="{9D8B030D-6E8A-4147-A177-3AD203B41FA5}">
                      <a16:colId xmlns:a16="http://schemas.microsoft.com/office/drawing/2014/main" val="1517066619"/>
                    </a:ext>
                  </a:extLst>
                </a:gridCol>
                <a:gridCol w="1265333">
                  <a:extLst>
                    <a:ext uri="{9D8B030D-6E8A-4147-A177-3AD203B41FA5}">
                      <a16:colId xmlns:a16="http://schemas.microsoft.com/office/drawing/2014/main" val="422275725"/>
                    </a:ext>
                  </a:extLst>
                </a:gridCol>
                <a:gridCol w="1214782">
                  <a:extLst>
                    <a:ext uri="{9D8B030D-6E8A-4147-A177-3AD203B41FA5}">
                      <a16:colId xmlns:a16="http://schemas.microsoft.com/office/drawing/2014/main" val="3955121648"/>
                    </a:ext>
                  </a:extLst>
                </a:gridCol>
              </a:tblGrid>
              <a:tr h="1129551"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The Girl of Ink and Stars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Kiran Millwood Hargrave </a:t>
                      </a: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i="0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COURAGE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The Lion above the Door</a:t>
                      </a:r>
                    </a:p>
                    <a:p>
                      <a:pPr algn="ctr"/>
                      <a:r>
                        <a:rPr lang="en-GB" sz="900" b="0" i="1" dirty="0" err="1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Onjali</a:t>
                      </a:r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 Rauf</a:t>
                      </a: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No ballet shoes for Syria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Catherine Bruton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1" dirty="0">
                          <a:latin typeface="Spectral" panose="020B0604020202020204" charset="0"/>
                        </a:rPr>
                        <a:t>Queen of the Falls</a:t>
                      </a:r>
                    </a:p>
                    <a:p>
                      <a:pPr algn="ctr"/>
                      <a:r>
                        <a:rPr lang="en-GB" sz="900" i="1" dirty="0">
                          <a:latin typeface="Spectral" panose="020B0604020202020204" charset="0"/>
                        </a:rPr>
                        <a:t>Chris Van </a:t>
                      </a:r>
                      <a:r>
                        <a:rPr lang="en-GB" sz="900" i="1" dirty="0" err="1">
                          <a:latin typeface="Spectral" panose="020B0604020202020204" charset="0"/>
                        </a:rPr>
                        <a:t>Allsberg</a:t>
                      </a:r>
                      <a:endParaRPr lang="en-GB" sz="9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Private Peaceful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Michael Morpurgo</a:t>
                      </a: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dirty="0">
                        <a:solidFill>
                          <a:srgbClr val="00B050"/>
                        </a:solidFill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Spectral" panose="020B0604020202020204" charset="0"/>
                        </a:rPr>
                        <a:t>COMPASSION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 err="1">
                          <a:latin typeface="Spectral" panose="020B0604020202020204" charset="0"/>
                        </a:rPr>
                        <a:t>Anatomicum</a:t>
                      </a:r>
                      <a:endParaRPr lang="en-GB" sz="900" b="1" i="0" dirty="0">
                        <a:latin typeface="Spectral" panose="020B0604020202020204" charset="0"/>
                      </a:endParaRP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Katy </a:t>
                      </a:r>
                      <a:r>
                        <a:rPr lang="en-GB" sz="900" b="0" i="1" dirty="0" err="1">
                          <a:latin typeface="Spectral" panose="020B0604020202020204" charset="0"/>
                        </a:rPr>
                        <a:t>Wiedermann</a:t>
                      </a:r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287747"/>
                  </a:ext>
                </a:extLst>
              </a:tr>
              <a:tr h="1196430"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Holes</a:t>
                      </a:r>
                    </a:p>
                    <a:p>
                      <a:pPr algn="ctr"/>
                      <a:r>
                        <a:rPr lang="en-GB" sz="900" b="0" i="1" dirty="0">
                          <a:solidFill>
                            <a:schemeClr val="tx1"/>
                          </a:solidFill>
                          <a:latin typeface="Spectral" panose="020B0604020202020204" charset="0"/>
                        </a:rPr>
                        <a:t>Louis Sachar</a:t>
                      </a: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1" i="0" dirty="0">
                          <a:latin typeface="Spectral" panose="020B0604020202020204" charset="0"/>
                        </a:rPr>
                        <a:t>Pig Heart Boy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0" i="1" dirty="0">
                          <a:latin typeface="Spectral" panose="020B0604020202020204" charset="0"/>
                        </a:rPr>
                        <a:t>Malorie Blackman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1" i="0" dirty="0">
                          <a:latin typeface="Spectral" panose="020B0604020202020204" charset="0"/>
                        </a:rPr>
                        <a:t>Boy, Tales of Childhood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900" b="0" i="1" dirty="0">
                          <a:latin typeface="Spectral" panose="020B0604020202020204" charset="0"/>
                        </a:rPr>
                        <a:t>Roald Dahl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Spectral" panose="020B0604020202020204" charset="0"/>
                        </a:rPr>
                        <a:t>Scrap</a:t>
                      </a:r>
                    </a:p>
                    <a:p>
                      <a:pPr algn="ctr"/>
                      <a:r>
                        <a:rPr lang="en-GB" sz="900" b="0" dirty="0">
                          <a:latin typeface="Spectral" panose="020B0604020202020204" charset="0"/>
                        </a:rPr>
                        <a:t>Guy Bass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latin typeface="Spectral" panose="020B0604020202020204" charset="0"/>
                        </a:rPr>
                        <a:t>The White Giraffe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Lauren St John</a:t>
                      </a: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0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0" dirty="0">
                          <a:latin typeface="Spectral" panose="020B0604020202020204" charset="0"/>
                        </a:rPr>
                        <a:t>How to be more Hedgehog</a:t>
                      </a:r>
                    </a:p>
                    <a:p>
                      <a:pPr algn="ctr"/>
                      <a:r>
                        <a:rPr lang="en-GB" sz="900" b="0" i="1" dirty="0">
                          <a:latin typeface="Spectral" panose="020B0604020202020204" charset="0"/>
                        </a:rPr>
                        <a:t>Anne-Marie Conway </a:t>
                      </a:r>
                    </a:p>
                    <a:p>
                      <a:pPr algn="ctr"/>
                      <a:endParaRPr lang="en-GB" sz="900" b="1" i="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latin typeface="Spectral" panose="020B0604020202020204" charset="0"/>
                      </a:endParaRPr>
                    </a:p>
                    <a:p>
                      <a:pPr algn="ctr"/>
                      <a:endParaRPr lang="en-GB" sz="900" b="1" i="0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910628"/>
                  </a:ext>
                </a:extLst>
              </a:tr>
              <a:tr h="627256">
                <a:tc gridSpan="6">
                  <a:txBody>
                    <a:bodyPr/>
                    <a:lstStyle/>
                    <a:p>
                      <a:pPr algn="l"/>
                      <a:r>
                        <a:rPr lang="en-GB" sz="1000" b="1" i="1" dirty="0">
                          <a:latin typeface="Spectral" panose="020B0604020202020204" charset="0"/>
                        </a:rPr>
                        <a:t>Poetry: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The Lost Words – Robert MacFarlane </a:t>
                      </a:r>
                    </a:p>
                    <a:p>
                      <a:pPr algn="l"/>
                      <a:r>
                        <a:rPr lang="en-GB" sz="1000" b="0" i="1" dirty="0">
                          <a:latin typeface="Spectral" panose="020B0604020202020204" charset="0"/>
                        </a:rPr>
                        <a:t>The Lost Spells - Robert MacFarlane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 b="1" i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Spectral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445199"/>
                  </a:ext>
                </a:extLst>
              </a:tr>
            </a:tbl>
          </a:graphicData>
        </a:graphic>
      </p:graphicFrame>
      <p:sp>
        <p:nvSpPr>
          <p:cNvPr id="10" name="AutoShape 18" descr="The Invisible - Picture 1 of 1">
            <a:extLst>
              <a:ext uri="{FF2B5EF4-FFF2-40B4-BE49-F238E27FC236}">
                <a16:creationId xmlns:a16="http://schemas.microsoft.com/office/drawing/2014/main" id="{76BAA3A2-39CD-2A52-0746-E7C101CA78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20" descr="The Invisible - Picture 1 of 1">
            <a:extLst>
              <a:ext uri="{FF2B5EF4-FFF2-40B4-BE49-F238E27FC236}">
                <a16:creationId xmlns:a16="http://schemas.microsoft.com/office/drawing/2014/main" id="{98B53E4C-D1CE-8D3F-1231-996630CF6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6" descr="Seal Surfer - 9781842705780 - Picture 1 of 1">
            <a:extLst>
              <a:ext uri="{FF2B5EF4-FFF2-40B4-BE49-F238E27FC236}">
                <a16:creationId xmlns:a16="http://schemas.microsoft.com/office/drawing/2014/main" id="{6E8F2284-D81A-B963-26F0-474F6EBFF82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2724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Seal Surfer - 9781842705780 - Picture 1 of 1">
            <a:extLst>
              <a:ext uri="{FF2B5EF4-FFF2-40B4-BE49-F238E27FC236}">
                <a16:creationId xmlns:a16="http://schemas.microsoft.com/office/drawing/2014/main" id="{1CEC8C98-89C6-0A0A-8C0A-9F7389CA72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28765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Seal Surfer - 9781842705780 - Picture 1 of 1">
            <a:extLst>
              <a:ext uri="{FF2B5EF4-FFF2-40B4-BE49-F238E27FC236}">
                <a16:creationId xmlns:a16="http://schemas.microsoft.com/office/drawing/2014/main" id="{0685B323-4BA1-25E6-30C7-6595E16F34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29200" y="3028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8">
            <a:extLst>
              <a:ext uri="{FF2B5EF4-FFF2-40B4-BE49-F238E27FC236}">
                <a16:creationId xmlns:a16="http://schemas.microsoft.com/office/drawing/2014/main" id="{11D0CAA1-FB5F-9B7E-86F0-E26C353E14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81600" y="3181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30">
            <a:extLst>
              <a:ext uri="{FF2B5EF4-FFF2-40B4-BE49-F238E27FC236}">
                <a16:creationId xmlns:a16="http://schemas.microsoft.com/office/drawing/2014/main" id="{EDD99FC6-509C-BB14-A3F3-19708D39E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34000" y="3333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FD0649DD-ACA0-6F8A-1249-C6A685D223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86400" y="3486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0" descr="A Medal for Leroy - Picture 1 of 1">
            <a:extLst>
              <a:ext uri="{FF2B5EF4-FFF2-40B4-BE49-F238E27FC236}">
                <a16:creationId xmlns:a16="http://schemas.microsoft.com/office/drawing/2014/main" id="{BDF210B6-E909-D111-0281-6CA6CB441B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638800" y="36385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A Medal for Leroy - Picture 1 of 1">
            <a:extLst>
              <a:ext uri="{FF2B5EF4-FFF2-40B4-BE49-F238E27FC236}">
                <a16:creationId xmlns:a16="http://schemas.microsoft.com/office/drawing/2014/main" id="{D9D32666-7291-7AF1-631E-5BD961EAA2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91200" y="3790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4" descr="A Medal for Leroy - Picture 1 of 1">
            <a:extLst>
              <a:ext uri="{FF2B5EF4-FFF2-40B4-BE49-F238E27FC236}">
                <a16:creationId xmlns:a16="http://schemas.microsoft.com/office/drawing/2014/main" id="{1DAA585E-AC6E-829F-5676-E8CFAEB63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943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Anatomicum HB">
            <a:extLst>
              <a:ext uri="{FF2B5EF4-FFF2-40B4-BE49-F238E27FC236}">
                <a16:creationId xmlns:a16="http://schemas.microsoft.com/office/drawing/2014/main" id="{BFF9F0A2-B67E-4AB8-ACA8-FE1F88186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951" y="1504952"/>
            <a:ext cx="714955" cy="7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12" descr="Private Peaceful By Michael Morpurgo. 9780007150076 - Picture 1 of 1">
            <a:extLst>
              <a:ext uri="{FF2B5EF4-FFF2-40B4-BE49-F238E27FC236}">
                <a16:creationId xmlns:a16="http://schemas.microsoft.com/office/drawing/2014/main" id="{BCC1D792-B36D-4170-AC07-3A3EBD40363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4095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62" name="Picture 14" descr="https://pictures.abebooks.com/isbn/9780007150076-uk.jpg">
            <a:extLst>
              <a:ext uri="{FF2B5EF4-FFF2-40B4-BE49-F238E27FC236}">
                <a16:creationId xmlns:a16="http://schemas.microsoft.com/office/drawing/2014/main" id="{AD917525-DC49-4BE2-A6CA-8AFFE7369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668" y="1468306"/>
            <a:ext cx="541108" cy="82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tock image for The Girl of Ink &amp; Stars: Winner of the Waterstones Children's Book Prize for sale by AwesomeBooks">
            <a:extLst>
              <a:ext uri="{FF2B5EF4-FFF2-40B4-BE49-F238E27FC236}">
                <a16:creationId xmlns:a16="http://schemas.microsoft.com/office/drawing/2014/main" id="{BF665710-D8C6-4FBB-B22C-538053065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719" y="1649398"/>
            <a:ext cx="445425" cy="683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tock image for The Lion Above the Door for sale by Reuseabook">
            <a:extLst>
              <a:ext uri="{FF2B5EF4-FFF2-40B4-BE49-F238E27FC236}">
                <a16:creationId xmlns:a16="http://schemas.microsoft.com/office/drawing/2014/main" id="{196F4238-8A1C-4820-85AE-A3A2B8C53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175" y="1594122"/>
            <a:ext cx="511034" cy="78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https://pictures.abebooks.com/isbn/9781849392723-uk.jpg">
            <a:extLst>
              <a:ext uri="{FF2B5EF4-FFF2-40B4-BE49-F238E27FC236}">
                <a16:creationId xmlns:a16="http://schemas.microsoft.com/office/drawing/2014/main" id="{A843CBE3-F8BE-4ABB-8163-7AD2438F9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282" y="1533525"/>
            <a:ext cx="564635" cy="82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Stock image for Holes for sale by AwesomeBooks">
            <a:extLst>
              <a:ext uri="{FF2B5EF4-FFF2-40B4-BE49-F238E27FC236}">
                <a16:creationId xmlns:a16="http://schemas.microsoft.com/office/drawing/2014/main" id="{BD3C86E2-E5A1-4BA2-B07A-2FA5DA2CC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943" y="3028950"/>
            <a:ext cx="465201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https://pictures.abebooks.com/isbn/9780385406819-uk.jpg">
            <a:extLst>
              <a:ext uri="{FF2B5EF4-FFF2-40B4-BE49-F238E27FC236}">
                <a16:creationId xmlns:a16="http://schemas.microsoft.com/office/drawing/2014/main" id="{FBEFEC1C-1D4F-446F-91BE-0F9F259A5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651" y="3056092"/>
            <a:ext cx="471026" cy="74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https://pictures.abebooks.com/inventory/md/md31803662456.jpg">
            <a:extLst>
              <a:ext uri="{FF2B5EF4-FFF2-40B4-BE49-F238E27FC236}">
                <a16:creationId xmlns:a16="http://schemas.microsoft.com/office/drawing/2014/main" id="{932A53BA-FEA2-47E7-AD5E-B99F8A73D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699" y="1576010"/>
            <a:ext cx="514350" cy="78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https://pictures.abebooks.com/isbn/9780140089172-uk.jpg">
            <a:extLst>
              <a:ext uri="{FF2B5EF4-FFF2-40B4-BE49-F238E27FC236}">
                <a16:creationId xmlns:a16="http://schemas.microsoft.com/office/drawing/2014/main" id="{7A92E9B5-1367-4DA4-BFF0-1E2266095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099" y="3170504"/>
            <a:ext cx="434188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CRAP [Book]">
            <a:extLst>
              <a:ext uri="{FF2B5EF4-FFF2-40B4-BE49-F238E27FC236}">
                <a16:creationId xmlns:a16="http://schemas.microsoft.com/office/drawing/2014/main" id="{95B79FFF-A0EA-48D2-9458-AC52D244B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814" y="2992026"/>
            <a:ext cx="477569" cy="73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ages-na.ssl-images-amazon.com/images/S/compressed.photo.goodreads.com/books/1440820135i/491578.jpg">
            <a:extLst>
              <a:ext uri="{FF2B5EF4-FFF2-40B4-BE49-F238E27FC236}">
                <a16:creationId xmlns:a16="http://schemas.microsoft.com/office/drawing/2014/main" id="{E45DAF5E-99C2-4CFE-8FF4-8D17EA2A3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063" y="3084933"/>
            <a:ext cx="469262" cy="71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mages-na.ssl-images-amazon.com/images/S/compressed.photo.goodreads.com/books/1663422176i/62616206.jpg">
            <a:extLst>
              <a:ext uri="{FF2B5EF4-FFF2-40B4-BE49-F238E27FC236}">
                <a16:creationId xmlns:a16="http://schemas.microsoft.com/office/drawing/2014/main" id="{C9A07C9D-29A5-4C12-9054-F82296337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201" y="3134284"/>
            <a:ext cx="420032" cy="59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173830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E698E0F41E284ABB272A57036DF328" ma:contentTypeVersion="9" ma:contentTypeDescription="Create a new document." ma:contentTypeScope="" ma:versionID="06bbf6745173f4bfa962a05a32c0b0fa">
  <xsd:schema xmlns:xsd="http://www.w3.org/2001/XMLSchema" xmlns:xs="http://www.w3.org/2001/XMLSchema" xmlns:p="http://schemas.microsoft.com/office/2006/metadata/properties" xmlns:ns2="49e4cb38-74d5-4ca8-8b5c-23f00722ebde" xmlns:ns3="d1fa19ce-2d9c-43f3-859e-16396bec98ac" targetNamespace="http://schemas.microsoft.com/office/2006/metadata/properties" ma:root="true" ma:fieldsID="c7a1e6c15cd3981710c4b903eae1fd14" ns2:_="" ns3:_="">
    <xsd:import namespace="49e4cb38-74d5-4ca8-8b5c-23f00722ebde"/>
    <xsd:import namespace="d1fa19ce-2d9c-43f3-859e-16396bec98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4cb38-74d5-4ca8-8b5c-23f00722eb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fa19ce-2d9c-43f3-859e-16396bec98ac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86683A-1EBA-4D29-8EB7-DACDC2E29C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e4cb38-74d5-4ca8-8b5c-23f00722ebde"/>
    <ds:schemaRef ds:uri="d1fa19ce-2d9c-43f3-859e-16396bec98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2EC2EEF-DD5F-4EBE-9E5A-9D99916F552D}">
  <ds:schemaRefs>
    <ds:schemaRef ds:uri="d1fa19ce-2d9c-43f3-859e-16396bec98ac"/>
    <ds:schemaRef ds:uri="http://purl.org/dc/terms/"/>
    <ds:schemaRef ds:uri="http://schemas.microsoft.com/office/infopath/2007/PartnerControls"/>
    <ds:schemaRef ds:uri="http://www.w3.org/XML/1998/namespace"/>
    <ds:schemaRef ds:uri="49e4cb38-74d5-4ca8-8b5c-23f00722ebd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A4C2EBB-834A-4029-86F1-B387742078E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772</Words>
  <Application>Microsoft Office PowerPoint</Application>
  <PresentationFormat>On-screen Show (16:9)</PresentationFormat>
  <Paragraphs>419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Spectral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Lynsey Scott</dc:creator>
  <cp:lastModifiedBy>MrsLScott</cp:lastModifiedBy>
  <cp:revision>151</cp:revision>
  <dcterms:modified xsi:type="dcterms:W3CDTF">2024-10-16T09:30:47Z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0x01010046E698E0F41E284ABB272A57036DF328</vt:lpwstr>
  </property>
</Properties>
</file>