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0"/>
  </p:notesMasterIdLst>
  <p:sldIdLst>
    <p:sldId id="256" r:id="rId5"/>
    <p:sldId id="258" r:id="rId6"/>
    <p:sldId id="260" r:id="rId7"/>
    <p:sldId id="265" r:id="rId8"/>
    <p:sldId id="266" r:id="rId9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ambria" panose="02040503050406030204" pitchFamily="18" charset="0"/>
      <p:regular r:id="rId15"/>
      <p:bold r:id="rId16"/>
      <p:italic r:id="rId17"/>
      <p:boldItalic r:id="rId18"/>
    </p:embeddedFont>
    <p:embeddedFont>
      <p:font typeface="Comfortaa" panose="020B0604020202020204" charset="0"/>
      <p:regular r:id="rId19"/>
      <p:bold r:id="rId20"/>
    </p:embeddedFont>
    <p:embeddedFont>
      <p:font typeface="Cookie" panose="020B0604020202020204" charset="0"/>
      <p:regular r:id="rId21"/>
    </p:embeddedFont>
    <p:embeddedFont>
      <p:font typeface="Courgette" panose="020B0604020202020204" charset="0"/>
      <p:regular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705FAC1-8F29-43DE-852F-BFFC21A1F413}">
  <a:tblStyle styleId="{5705FAC1-8F29-43DE-852F-BFFC21A1F41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67" y="10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font" Target="fonts/font11.fntdata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font" Target="fonts/font5.fntdata"/><Relationship Id="rId23" Type="http://schemas.openxmlformats.org/officeDocument/2006/relationships/presProps" Target="presProp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4.fntdata"/><Relationship Id="rId22" Type="http://schemas.openxmlformats.org/officeDocument/2006/relationships/font" Target="fonts/font1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14ef29d715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14ef29d715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214ef29d715_0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214ef29d715_0_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214ef29d715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214ef29d715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214ef29d715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214ef29d715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60576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37012" y="673949"/>
            <a:ext cx="1967375" cy="150710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557099" y="2557361"/>
            <a:ext cx="7927200" cy="15388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 err="1">
                <a:latin typeface="Comfortaa"/>
                <a:ea typeface="Comfortaa"/>
                <a:cs typeface="Comfortaa"/>
                <a:sym typeface="Comfortaa"/>
              </a:rPr>
              <a:t>Wittersham</a:t>
            </a:r>
            <a:r>
              <a:rPr lang="en-GB" sz="2200" dirty="0">
                <a:latin typeface="Comfortaa"/>
                <a:ea typeface="Comfortaa"/>
                <a:cs typeface="Comfortaa"/>
                <a:sym typeface="Comfortaa"/>
              </a:rPr>
              <a:t> Curriculum Journey:</a:t>
            </a:r>
            <a:endParaRPr sz="2200" dirty="0"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latin typeface="Comfortaa"/>
                <a:ea typeface="Comfortaa"/>
                <a:cs typeface="Comfortaa"/>
                <a:sym typeface="Comfortaa"/>
              </a:rPr>
              <a:t> Long term overview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latin typeface="Comfortaa"/>
                <a:ea typeface="Comfortaa"/>
                <a:cs typeface="Comfortaa"/>
                <a:sym typeface="Comfortaa"/>
              </a:rPr>
              <a:t>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latin typeface="Comfortaa"/>
                <a:ea typeface="Comfortaa"/>
                <a:cs typeface="Comfortaa"/>
                <a:sym typeface="Comfortaa"/>
              </a:rPr>
              <a:t>2025-2026</a:t>
            </a:r>
            <a:endParaRPr sz="2200" dirty="0"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 rotWithShape="1">
          <a:blip r:embed="rId4">
            <a:alphaModFix/>
          </a:blip>
          <a:srcRect b="12395"/>
          <a:stretch/>
        </p:blipFill>
        <p:spPr>
          <a:xfrm>
            <a:off x="8097950" y="4506838"/>
            <a:ext cx="608825" cy="542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/>
          <p:cNvPicPr preferRelativeResize="0"/>
          <p:nvPr/>
        </p:nvPicPr>
        <p:blipFill rotWithShape="1">
          <a:blip r:embed="rId5">
            <a:alphaModFix/>
          </a:blip>
          <a:srcRect l="31058" b="37675"/>
          <a:stretch/>
        </p:blipFill>
        <p:spPr>
          <a:xfrm>
            <a:off x="6611948" y="0"/>
            <a:ext cx="2532048" cy="3205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 rotWithShape="1">
          <a:blip r:embed="rId5">
            <a:alphaModFix/>
          </a:blip>
          <a:srcRect l="31058" b="37675"/>
          <a:stretch/>
        </p:blipFill>
        <p:spPr>
          <a:xfrm flipH="1">
            <a:off x="-2" y="0"/>
            <a:ext cx="2532048" cy="3205651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95;p17">
            <a:extLst>
              <a:ext uri="{FF2B5EF4-FFF2-40B4-BE49-F238E27FC236}">
                <a16:creationId xmlns:a16="http://schemas.microsoft.com/office/drawing/2014/main" id="{EA931C22-33A0-42A7-B037-65A11EB1C7AC}"/>
              </a:ext>
            </a:extLst>
          </p:cNvPr>
          <p:cNvSpPr txBox="1"/>
          <p:nvPr/>
        </p:nvSpPr>
        <p:spPr>
          <a:xfrm>
            <a:off x="1866599" y="4445910"/>
            <a:ext cx="53082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dirty="0">
                <a:solidFill>
                  <a:srgbClr val="FF9900"/>
                </a:solidFill>
                <a:latin typeface="Cookie"/>
                <a:ea typeface="Cookie"/>
                <a:cs typeface="Cookie"/>
                <a:sym typeface="Cookie"/>
              </a:rPr>
              <a:t>Compare    Reflect     Discover</a:t>
            </a:r>
            <a:endParaRPr sz="2600" dirty="0">
              <a:solidFill>
                <a:srgbClr val="FF9900"/>
              </a:solidFill>
              <a:latin typeface="Cookie"/>
              <a:ea typeface="Cookie"/>
              <a:cs typeface="Cookie"/>
              <a:sym typeface="Cookie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4" name="Google Shape;74;p15"/>
          <p:cNvGraphicFramePr/>
          <p:nvPr>
            <p:extLst>
              <p:ext uri="{D42A27DB-BD31-4B8C-83A1-F6EECF244321}">
                <p14:modId xmlns:p14="http://schemas.microsoft.com/office/powerpoint/2010/main" val="806927770"/>
              </p:ext>
            </p:extLst>
          </p:nvPr>
        </p:nvGraphicFramePr>
        <p:xfrm>
          <a:off x="118700" y="397875"/>
          <a:ext cx="8780750" cy="4074030"/>
        </p:xfrm>
        <a:graphic>
          <a:graphicData uri="http://schemas.openxmlformats.org/drawingml/2006/table">
            <a:tbl>
              <a:tblPr>
                <a:noFill/>
                <a:tableStyleId>{5705FAC1-8F29-43DE-852F-BFFC21A1F413}</a:tableStyleId>
              </a:tblPr>
              <a:tblGrid>
                <a:gridCol w="878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8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8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78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78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780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780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780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7807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7807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5810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i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Geography</a:t>
                      </a:r>
                      <a:endParaRPr sz="900" b="1" i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i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History</a:t>
                      </a:r>
                      <a:endParaRPr sz="900" b="1" i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Science</a:t>
                      </a:r>
                      <a:endParaRPr sz="900" b="1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Art</a:t>
                      </a:r>
                      <a:endParaRPr sz="900" b="1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Design Technology</a:t>
                      </a:r>
                      <a:endParaRPr sz="900" b="1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0E0E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Computing</a:t>
                      </a:r>
                      <a:endParaRPr sz="900" b="1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French</a:t>
                      </a:r>
                      <a:endParaRPr sz="900" b="1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RE</a:t>
                      </a:r>
                      <a:endParaRPr sz="900" b="1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PE</a:t>
                      </a:r>
                      <a:endParaRPr sz="900" b="1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Music</a:t>
                      </a:r>
                      <a:endParaRPr sz="900" b="1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758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South America</a:t>
                      </a: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Living things and habitats</a:t>
                      </a:r>
                      <a:endParaRPr sz="600" i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600" i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600" i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Cam Mechanisms: Automata Toys</a:t>
                      </a:r>
                      <a:endParaRPr lang="en-GB" sz="600" i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0E0E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Digital citizenship</a:t>
                      </a: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Unit 1: French monster pets</a:t>
                      </a: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i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Creation</a:t>
                      </a: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i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 (2b:2)</a:t>
                      </a:r>
                      <a:endParaRPr sz="600" i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Handball Skills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Football Skills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Arial"/>
                        </a:rPr>
                        <a:t>Theme and variations </a:t>
                      </a: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Arial"/>
                        </a:rPr>
                        <a:t>Pop Art</a:t>
                      </a: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Arial"/>
                        </a:rPr>
                        <a:t>(Kapow)</a:t>
                      </a:r>
                      <a:endParaRPr sz="100" i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10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Maya Civilization</a:t>
                      </a: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Animals including humans</a:t>
                      </a:r>
                      <a:r>
                        <a:rPr lang="en-GB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Making my voice heard -</a:t>
                      </a:r>
                      <a:r>
                        <a:rPr lang="en-GB" sz="600" i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sz="600" i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0E0E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Creating Media – Web Page Collection, Google Sites</a:t>
                      </a:r>
                      <a:endParaRPr sz="600" i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Unit 2: Space exploration in French</a:t>
                      </a:r>
                      <a:endParaRPr sz="600" i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i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Gospel </a:t>
                      </a: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i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(2b:5)</a:t>
                      </a:r>
                      <a:endParaRPr sz="600" i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Netball Skills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Sports Hall Athletics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Arial"/>
                        </a:rPr>
                        <a:t>Dynamics, pitch and texture</a:t>
                      </a: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Arial"/>
                        </a:rPr>
                        <a:t>(Kapow)</a:t>
                      </a:r>
                      <a:endParaRPr sz="600" i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10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Natural disasters</a:t>
                      </a: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Artist Study</a:t>
                      </a: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Structures: Playgrounds </a:t>
                      </a:r>
                      <a:endParaRPr lang="en-GB"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0E0E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Programming A – variables in games, Scratch</a:t>
                      </a:r>
                      <a:endParaRPr sz="600" i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Unit 3: Shopping</a:t>
                      </a: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Humanism</a:t>
                      </a: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sv-SE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Hockey Skills</a:t>
                      </a:r>
                      <a:r>
                        <a:rPr lang="sv-SE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sv-SE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sv-SE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Volleyball Skills</a:t>
                      </a:r>
                      <a:r>
                        <a:rPr lang="sv-SE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sv-SE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sv-SE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Basketball Skills</a:t>
                      </a:r>
                      <a:r>
                        <a:rPr lang="sv-SE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sv-SE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Arial"/>
                        </a:rPr>
                        <a:t>Baroque</a:t>
                      </a: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Arial"/>
                        </a:rPr>
                        <a:t>(Kapow)</a:t>
                      </a:r>
                      <a:endParaRPr sz="600" i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10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World War II</a:t>
                      </a: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Evolution and inheritance</a:t>
                      </a: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Making memories</a:t>
                      </a:r>
                      <a:r>
                        <a:rPr lang="en-GB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0E0E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Data and Information – Introduction to spreadsheets, Excel</a:t>
                      </a:r>
                      <a:endParaRPr sz="600" i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Unit 4: French speaking world</a:t>
                      </a:r>
                      <a:endParaRPr sz="600" i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Judaism</a:t>
                      </a: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Touch Rugby Skills</a:t>
                      </a:r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Tennis Skills</a:t>
                      </a:r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Arial"/>
                        </a:rPr>
                        <a:t>Songs of World War Two</a:t>
                      </a: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Arial"/>
                        </a:rPr>
                        <a:t>(Kapow)</a:t>
                      </a:r>
                      <a:endParaRPr sz="600" i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10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China: Economic Growth</a:t>
                      </a:r>
                      <a:r>
                        <a:rPr lang="en-GB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Electricity</a:t>
                      </a:r>
                      <a:r>
                        <a:rPr lang="en-GB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Cooking: Come Dine with me </a:t>
                      </a:r>
                      <a:endParaRPr lang="en-GB" sz="600" i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0E0E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Creating Media, 3D Modelling, </a:t>
                      </a:r>
                      <a:r>
                        <a:rPr lang="en-GB" sz="600" i="0" dirty="0" err="1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TinkerCAD</a:t>
                      </a:r>
                      <a:r>
                        <a:rPr lang="en-GB" sz="600" i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 </a:t>
                      </a:r>
                      <a:endParaRPr sz="600" i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Unit 5: Verbs in a French week</a:t>
                      </a: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i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Salvation</a:t>
                      </a: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i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 (2b:7)</a:t>
                      </a:r>
                      <a:endParaRPr sz="600" i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Tri-Golf Skills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Cricket Skills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D1D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Ukulele/ Tuned Percussion</a:t>
                      </a: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(Sing up)</a:t>
                      </a:r>
                      <a:endParaRPr sz="600" i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810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Local history: Our school through time</a:t>
                      </a: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Light</a:t>
                      </a:r>
                      <a:r>
                        <a:rPr lang="en-GB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Photo Opportunity</a:t>
                      </a: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Realistic self-portraits</a:t>
                      </a: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Programming B- Sensing movement, </a:t>
                      </a:r>
                      <a:r>
                        <a:rPr lang="en-GB" sz="600" i="0" dirty="0" err="1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microbits</a:t>
                      </a:r>
                      <a:endParaRPr sz="600" i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i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  <a:sym typeface="Courgette"/>
                        </a:rPr>
                        <a:t>Unit 6: Meet my French family</a:t>
                      </a:r>
                      <a:endParaRPr sz="600" i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i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Kingdom of God (2b:8)</a:t>
                      </a:r>
                      <a:endParaRPr sz="600" i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Athletics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Swimming 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Orienteering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Dance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D1DC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600" dirty="0">
                        <a:solidFill>
                          <a:schemeClr val="dk1"/>
                        </a:solidFill>
                        <a:latin typeface="Courgette"/>
                        <a:ea typeface="Courgette"/>
                        <a:cs typeface="Courgette"/>
                        <a:sym typeface="Courgett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75" name="Google Shape;75;p15"/>
          <p:cNvSpPr txBox="1"/>
          <p:nvPr/>
        </p:nvSpPr>
        <p:spPr>
          <a:xfrm>
            <a:off x="3052725" y="-79125"/>
            <a:ext cx="2912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 b="1" u="sng" dirty="0">
                <a:latin typeface="Courgette"/>
                <a:ea typeface="Courgette"/>
                <a:cs typeface="Courgette"/>
                <a:sym typeface="Courgette"/>
              </a:rPr>
              <a:t>Year 6</a:t>
            </a:r>
            <a:endParaRPr sz="1900" b="1" u="sng" dirty="0">
              <a:latin typeface="Courgette"/>
              <a:ea typeface="Courgette"/>
              <a:cs typeface="Courgette"/>
              <a:sym typeface="Courgette"/>
            </a:endParaRPr>
          </a:p>
        </p:txBody>
      </p:sp>
      <p:sp>
        <p:nvSpPr>
          <p:cNvPr id="76" name="Google Shape;76;p15"/>
          <p:cNvSpPr txBox="1"/>
          <p:nvPr/>
        </p:nvSpPr>
        <p:spPr>
          <a:xfrm>
            <a:off x="1917900" y="4506002"/>
            <a:ext cx="53082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dirty="0">
                <a:solidFill>
                  <a:srgbClr val="FF9900"/>
                </a:solidFill>
                <a:latin typeface="Cookie"/>
                <a:ea typeface="Cookie"/>
                <a:cs typeface="Cookie"/>
                <a:sym typeface="Cookie"/>
              </a:rPr>
              <a:t>Compare    Reflect     Discover</a:t>
            </a:r>
            <a:endParaRPr sz="2600" dirty="0">
              <a:solidFill>
                <a:srgbClr val="FF9900"/>
              </a:solidFill>
              <a:latin typeface="Cookie"/>
              <a:ea typeface="Cookie"/>
              <a:cs typeface="Cookie"/>
              <a:sym typeface="Cookie"/>
            </a:endParaRPr>
          </a:p>
        </p:txBody>
      </p:sp>
      <p:pic>
        <p:nvPicPr>
          <p:cNvPr id="77" name="Google Shape;77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075" y="4769527"/>
            <a:ext cx="419662" cy="321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5"/>
          <p:cNvPicPr preferRelativeResize="0"/>
          <p:nvPr/>
        </p:nvPicPr>
        <p:blipFill rotWithShape="1">
          <a:blip r:embed="rId4">
            <a:alphaModFix/>
          </a:blip>
          <a:srcRect b="12395"/>
          <a:stretch/>
        </p:blipFill>
        <p:spPr>
          <a:xfrm>
            <a:off x="8317125" y="4769533"/>
            <a:ext cx="361075" cy="32147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AutoShape 2" descr="https://ukc-powerpoint.officeapps.live.com/pods/GetClipboardImage.ashx?Id=e4b6d073-5d82-45ad-b989-2b5c838f31f3&amp;DC=GUK1&amp;pkey=6c22f5d0-b02f-44c3-800c-74158cae5606&amp;wdwaccluster=GUK1">
            <a:extLst>
              <a:ext uri="{FF2B5EF4-FFF2-40B4-BE49-F238E27FC236}">
                <a16:creationId xmlns:a16="http://schemas.microsoft.com/office/drawing/2014/main" id="{ACCC75D3-C31A-4611-A440-AFC22A9D6CC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 txBox="1"/>
          <p:nvPr/>
        </p:nvSpPr>
        <p:spPr>
          <a:xfrm>
            <a:off x="3052677" y="42375"/>
            <a:ext cx="3465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u="sng" dirty="0">
                <a:latin typeface="Courgette"/>
                <a:ea typeface="Courgette"/>
                <a:cs typeface="Courgette"/>
                <a:sym typeface="Courgette"/>
              </a:rPr>
              <a:t>KS2 (Year 3,4 and 5)</a:t>
            </a:r>
            <a:endParaRPr sz="1800" b="1" u="sng" dirty="0">
              <a:latin typeface="Courgette"/>
              <a:ea typeface="Courgette"/>
              <a:cs typeface="Courgette"/>
              <a:sym typeface="Courgette"/>
            </a:endParaRPr>
          </a:p>
        </p:txBody>
      </p:sp>
      <p:sp>
        <p:nvSpPr>
          <p:cNvPr id="95" name="Google Shape;95;p17"/>
          <p:cNvSpPr txBox="1"/>
          <p:nvPr/>
        </p:nvSpPr>
        <p:spPr>
          <a:xfrm>
            <a:off x="1992544" y="4558500"/>
            <a:ext cx="53082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dirty="0">
                <a:solidFill>
                  <a:srgbClr val="FF9900"/>
                </a:solidFill>
                <a:latin typeface="Cookie"/>
                <a:ea typeface="Cookie"/>
                <a:cs typeface="Cookie"/>
                <a:sym typeface="Cookie"/>
              </a:rPr>
              <a:t>Compare    Reflect     Discover</a:t>
            </a:r>
            <a:endParaRPr sz="2600" dirty="0">
              <a:solidFill>
                <a:srgbClr val="FF9900"/>
              </a:solidFill>
              <a:latin typeface="Cookie"/>
              <a:ea typeface="Cookie"/>
              <a:cs typeface="Cookie"/>
              <a:sym typeface="Cookie"/>
            </a:endParaRPr>
          </a:p>
        </p:txBody>
      </p:sp>
      <p:pic>
        <p:nvPicPr>
          <p:cNvPr id="96" name="Google Shape;9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075" y="4769527"/>
            <a:ext cx="419662" cy="321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7"/>
          <p:cNvPicPr preferRelativeResize="0"/>
          <p:nvPr/>
        </p:nvPicPr>
        <p:blipFill rotWithShape="1">
          <a:blip r:embed="rId4">
            <a:alphaModFix/>
          </a:blip>
          <a:srcRect b="12395"/>
          <a:stretch/>
        </p:blipFill>
        <p:spPr>
          <a:xfrm>
            <a:off x="8317125" y="4769533"/>
            <a:ext cx="361075" cy="32147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87E5AEB-93E9-496A-9B09-E6F880C82F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8998190"/>
              </p:ext>
            </p:extLst>
          </p:nvPr>
        </p:nvGraphicFramePr>
        <p:xfrm>
          <a:off x="170121" y="544538"/>
          <a:ext cx="8803758" cy="4054424"/>
        </p:xfrm>
        <a:graphic>
          <a:graphicData uri="http://schemas.openxmlformats.org/drawingml/2006/table">
            <a:tbl>
              <a:tblPr/>
              <a:tblGrid>
                <a:gridCol w="909083">
                  <a:extLst>
                    <a:ext uri="{9D8B030D-6E8A-4147-A177-3AD203B41FA5}">
                      <a16:colId xmlns:a16="http://schemas.microsoft.com/office/drawing/2014/main" val="193081408"/>
                    </a:ext>
                  </a:extLst>
                </a:gridCol>
                <a:gridCol w="851667">
                  <a:extLst>
                    <a:ext uri="{9D8B030D-6E8A-4147-A177-3AD203B41FA5}">
                      <a16:colId xmlns:a16="http://schemas.microsoft.com/office/drawing/2014/main" val="196603758"/>
                    </a:ext>
                  </a:extLst>
                </a:gridCol>
                <a:gridCol w="880376">
                  <a:extLst>
                    <a:ext uri="{9D8B030D-6E8A-4147-A177-3AD203B41FA5}">
                      <a16:colId xmlns:a16="http://schemas.microsoft.com/office/drawing/2014/main" val="15248774"/>
                    </a:ext>
                  </a:extLst>
                </a:gridCol>
                <a:gridCol w="888883">
                  <a:extLst>
                    <a:ext uri="{9D8B030D-6E8A-4147-A177-3AD203B41FA5}">
                      <a16:colId xmlns:a16="http://schemas.microsoft.com/office/drawing/2014/main" val="4013038945"/>
                    </a:ext>
                  </a:extLst>
                </a:gridCol>
                <a:gridCol w="871869">
                  <a:extLst>
                    <a:ext uri="{9D8B030D-6E8A-4147-A177-3AD203B41FA5}">
                      <a16:colId xmlns:a16="http://schemas.microsoft.com/office/drawing/2014/main" val="2973345732"/>
                    </a:ext>
                  </a:extLst>
                </a:gridCol>
                <a:gridCol w="880376">
                  <a:extLst>
                    <a:ext uri="{9D8B030D-6E8A-4147-A177-3AD203B41FA5}">
                      <a16:colId xmlns:a16="http://schemas.microsoft.com/office/drawing/2014/main" val="3623586930"/>
                    </a:ext>
                  </a:extLst>
                </a:gridCol>
                <a:gridCol w="880376">
                  <a:extLst>
                    <a:ext uri="{9D8B030D-6E8A-4147-A177-3AD203B41FA5}">
                      <a16:colId xmlns:a16="http://schemas.microsoft.com/office/drawing/2014/main" val="4272131524"/>
                    </a:ext>
                  </a:extLst>
                </a:gridCol>
                <a:gridCol w="880376">
                  <a:extLst>
                    <a:ext uri="{9D8B030D-6E8A-4147-A177-3AD203B41FA5}">
                      <a16:colId xmlns:a16="http://schemas.microsoft.com/office/drawing/2014/main" val="414435553"/>
                    </a:ext>
                  </a:extLst>
                </a:gridCol>
                <a:gridCol w="880376">
                  <a:extLst>
                    <a:ext uri="{9D8B030D-6E8A-4147-A177-3AD203B41FA5}">
                      <a16:colId xmlns:a16="http://schemas.microsoft.com/office/drawing/2014/main" val="2667321366"/>
                    </a:ext>
                  </a:extLst>
                </a:gridCol>
                <a:gridCol w="880376">
                  <a:extLst>
                    <a:ext uri="{9D8B030D-6E8A-4147-A177-3AD203B41FA5}">
                      <a16:colId xmlns:a16="http://schemas.microsoft.com/office/drawing/2014/main" val="918204947"/>
                    </a:ext>
                  </a:extLst>
                </a:gridCol>
              </a:tblGrid>
              <a:tr h="530554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0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Geography</a:t>
                      </a:r>
                      <a:r>
                        <a:rPr lang="en-GB" sz="10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0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History</a:t>
                      </a:r>
                      <a:r>
                        <a:rPr lang="en-GB" sz="10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0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Science</a:t>
                      </a:r>
                      <a:r>
                        <a:rPr lang="en-GB" sz="10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0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Art</a:t>
                      </a:r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0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Design </a:t>
                      </a:r>
                    </a:p>
                    <a:p>
                      <a:pPr algn="ctr" fontAlgn="base"/>
                      <a:r>
                        <a:rPr lang="en-GB" sz="10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Technology</a:t>
                      </a:r>
                      <a:r>
                        <a:rPr lang="en-GB" sz="10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0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0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Computing</a:t>
                      </a:r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0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French</a:t>
                      </a:r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0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RE</a:t>
                      </a:r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0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PE</a:t>
                      </a:r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0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Music</a:t>
                      </a:r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4138888"/>
                  </a:ext>
                </a:extLst>
              </a:tr>
              <a:tr h="533652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Biomes: Australia vs UK comparison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Light</a:t>
                      </a:r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Light and Dark: creating 3 dimensions when painting</a:t>
                      </a:r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0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Digital citizenship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Unit 1 and 2 recall of greetings and colours/numbers.</a:t>
                      </a:r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Creation</a:t>
                      </a:r>
                    </a:p>
                    <a:p>
                      <a:pPr algn="ctr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(2a:1)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US" sz="1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Handball Skills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Football Skills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Body and Tuned percussion (Y4)​</a:t>
                      </a: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523386"/>
                  </a:ext>
                </a:extLst>
              </a:tr>
              <a:tr h="640971"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Ancient Civilisations </a:t>
                      </a:r>
                      <a:endParaRPr lang="en-GB" sz="1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Electricity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  <a:p>
                      <a:pPr algn="ctr" fontAlgn="base"/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Electrical systems: </a:t>
                      </a:r>
                    </a:p>
                    <a:p>
                      <a:pPr algn="ctr" fontAlgn="base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 Torches </a:t>
                      </a:r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  <a:p>
                      <a:pPr algn="ctr" fontAlgn="base"/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0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Data and Information – Branching databases. J2e</a:t>
                      </a:r>
                      <a:endParaRPr lang="en-GB" sz="1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Creation</a:t>
                      </a:r>
                    </a:p>
                    <a:p>
                      <a:pPr algn="ctr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(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​2a:1) DD</a:t>
                      </a:r>
                      <a:endParaRPr lang="en-US" sz="1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Netball Skills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Sports Hall Athletics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Ten Pieces – Doctor Who theme​</a:t>
                      </a: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0590505"/>
                  </a:ext>
                </a:extLst>
              </a:tr>
              <a:tr h="748291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Kent and East Sussex: Human and physical geography with fieldwork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Sound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Textiles: Cross Stich 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Data and Information – Data logging, loan kits or </a:t>
                      </a:r>
                      <a:r>
                        <a:rPr lang="en-GB" sz="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microbits</a:t>
                      </a:r>
                      <a:endParaRPr lang="en-GB" sz="6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Unit 1 - Portraits - describing in French</a:t>
                      </a:r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Salvation</a:t>
                      </a:r>
                    </a:p>
                    <a:p>
                      <a:pPr algn="ctr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(2a:5)</a:t>
                      </a:r>
                      <a:endParaRPr lang="en-US" sz="1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sv-SE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Hockey Skills</a:t>
                      </a:r>
                      <a:r>
                        <a:rPr lang="sv-SE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sv-SE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Volleyball Skill</a:t>
                      </a:r>
                      <a:r>
                        <a:rPr lang="sv-SE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sv-SE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Basketball Skill</a:t>
                      </a:r>
                      <a:r>
                        <a:rPr lang="sv-SE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Pentatonic Melodies and composition (Y3)​</a:t>
                      </a: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4411601"/>
                  </a:ext>
                </a:extLst>
              </a:tr>
              <a:tr h="533652"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Stone age - Iron Age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Sound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Prehistoric Painting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Data and Information – flat file databases, J2e</a:t>
                      </a:r>
                      <a:endParaRPr lang="en-GB" sz="6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Unit 2: Clothes - getting dressed in France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Salvation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</a:p>
                    <a:p>
                      <a:pPr algn="ctr" fontAlgn="base"/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(2b:5)</a:t>
                      </a:r>
                      <a:endParaRPr lang="en-US" sz="1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Touch Rugby Skills</a:t>
                      </a:r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Tennis Skills</a:t>
                      </a:r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​Blue (Y5)</a:t>
                      </a: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492788"/>
                  </a:ext>
                </a:extLst>
              </a:tr>
              <a:tr h="533652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Sustainability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Living things and habitats (life cycles)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Dgital World: Wearable Technology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0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Programming A- Repetition in shapes</a:t>
                      </a:r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​, FMS Logo</a:t>
                      </a:r>
                      <a:endParaRPr lang="en-GB" sz="1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Unit 4: French weather and water cycle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Hindu Dharma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US" sz="1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Tri-Golf Skills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Cricket Skills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​Rock and Roll (Y4)</a:t>
                      </a: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5231997"/>
                  </a:ext>
                </a:extLst>
              </a:tr>
              <a:tr h="533652"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Changes in farming</a:t>
                      </a:r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Animals including humans (humans to old age) Y5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Architecture: Creating building designs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0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Programming B- Repetition in games</a:t>
                      </a:r>
                    </a:p>
                    <a:p>
                      <a:pPr algn="ctr" fontAlgn="base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(Scratch) </a:t>
                      </a:r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Unit 5: French food - Miam, miam!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Hindu Dharma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​</a:t>
                      </a:r>
                      <a:endParaRPr lang="en-US" sz="1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Athletics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Swimming 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Orienteering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Dance 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Instrumental 2 - Caribbean​</a:t>
                      </a:r>
                    </a:p>
                  </a:txBody>
                  <a:tcPr marL="88928" marR="88928" marT="44464" marB="44464"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6132615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9B22ED5D-1205-48D8-A291-8F17BE2825DB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449792" y="833168"/>
            <a:ext cx="985784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2"/>
          <p:cNvSpPr txBox="1"/>
          <p:nvPr/>
        </p:nvSpPr>
        <p:spPr>
          <a:xfrm>
            <a:off x="3059013" y="-42945"/>
            <a:ext cx="29127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 u="sng" dirty="0">
                <a:latin typeface="Cookie"/>
                <a:ea typeface="Cookie"/>
                <a:cs typeface="Cookie"/>
                <a:sym typeface="Cookie"/>
              </a:rPr>
              <a:t>KS1 (Year 2)</a:t>
            </a:r>
            <a:endParaRPr sz="2100" b="1" u="sng" dirty="0">
              <a:latin typeface="Cookie"/>
              <a:ea typeface="Cookie"/>
              <a:cs typeface="Cookie"/>
              <a:sym typeface="Cookie"/>
            </a:endParaRPr>
          </a:p>
        </p:txBody>
      </p:sp>
      <p:sp>
        <p:nvSpPr>
          <p:cNvPr id="141" name="Google Shape;141;p22"/>
          <p:cNvSpPr txBox="1"/>
          <p:nvPr/>
        </p:nvSpPr>
        <p:spPr>
          <a:xfrm>
            <a:off x="1917900" y="4637763"/>
            <a:ext cx="53082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rgbClr val="FF9900"/>
                </a:solidFill>
                <a:latin typeface="Cookie"/>
                <a:ea typeface="Cookie"/>
                <a:cs typeface="Cookie"/>
                <a:sym typeface="Cookie"/>
              </a:rPr>
              <a:t>Compare    Reflect     Discover</a:t>
            </a:r>
            <a:endParaRPr sz="2600">
              <a:solidFill>
                <a:srgbClr val="FF9900"/>
              </a:solidFill>
              <a:latin typeface="Cookie"/>
              <a:ea typeface="Cookie"/>
              <a:cs typeface="Cookie"/>
              <a:sym typeface="Cookie"/>
            </a:endParaRPr>
          </a:p>
        </p:txBody>
      </p:sp>
      <p:pic>
        <p:nvPicPr>
          <p:cNvPr id="142" name="Google Shape;142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075" y="4769527"/>
            <a:ext cx="419662" cy="321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22"/>
          <p:cNvPicPr preferRelativeResize="0"/>
          <p:nvPr/>
        </p:nvPicPr>
        <p:blipFill rotWithShape="1">
          <a:blip r:embed="rId4">
            <a:alphaModFix/>
          </a:blip>
          <a:srcRect b="12395"/>
          <a:stretch/>
        </p:blipFill>
        <p:spPr>
          <a:xfrm>
            <a:off x="8317125" y="4769533"/>
            <a:ext cx="361075" cy="3214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7B148B88-5B92-451F-8AD8-0EB0E5D01BBA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-223474" y="614885"/>
            <a:ext cx="12105838" cy="65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FBDF359-C038-4CE7-B8A7-5308E7C2C5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5240996"/>
              </p:ext>
            </p:extLst>
          </p:nvPr>
        </p:nvGraphicFramePr>
        <p:xfrm>
          <a:off x="163285" y="484688"/>
          <a:ext cx="8817430" cy="4189592"/>
        </p:xfrm>
        <a:graphic>
          <a:graphicData uri="http://schemas.openxmlformats.org/drawingml/2006/table">
            <a:tbl>
              <a:tblPr/>
              <a:tblGrid>
                <a:gridCol w="881743">
                  <a:extLst>
                    <a:ext uri="{9D8B030D-6E8A-4147-A177-3AD203B41FA5}">
                      <a16:colId xmlns:a16="http://schemas.microsoft.com/office/drawing/2014/main" val="3430746558"/>
                    </a:ext>
                  </a:extLst>
                </a:gridCol>
                <a:gridCol w="881743">
                  <a:extLst>
                    <a:ext uri="{9D8B030D-6E8A-4147-A177-3AD203B41FA5}">
                      <a16:colId xmlns:a16="http://schemas.microsoft.com/office/drawing/2014/main" val="1569190721"/>
                    </a:ext>
                  </a:extLst>
                </a:gridCol>
                <a:gridCol w="881743">
                  <a:extLst>
                    <a:ext uri="{9D8B030D-6E8A-4147-A177-3AD203B41FA5}">
                      <a16:colId xmlns:a16="http://schemas.microsoft.com/office/drawing/2014/main" val="1470172758"/>
                    </a:ext>
                  </a:extLst>
                </a:gridCol>
                <a:gridCol w="881743">
                  <a:extLst>
                    <a:ext uri="{9D8B030D-6E8A-4147-A177-3AD203B41FA5}">
                      <a16:colId xmlns:a16="http://schemas.microsoft.com/office/drawing/2014/main" val="1417984901"/>
                    </a:ext>
                  </a:extLst>
                </a:gridCol>
                <a:gridCol w="881743">
                  <a:extLst>
                    <a:ext uri="{9D8B030D-6E8A-4147-A177-3AD203B41FA5}">
                      <a16:colId xmlns:a16="http://schemas.microsoft.com/office/drawing/2014/main" val="3573383073"/>
                    </a:ext>
                  </a:extLst>
                </a:gridCol>
                <a:gridCol w="881743">
                  <a:extLst>
                    <a:ext uri="{9D8B030D-6E8A-4147-A177-3AD203B41FA5}">
                      <a16:colId xmlns:a16="http://schemas.microsoft.com/office/drawing/2014/main" val="3776735959"/>
                    </a:ext>
                  </a:extLst>
                </a:gridCol>
                <a:gridCol w="881743">
                  <a:extLst>
                    <a:ext uri="{9D8B030D-6E8A-4147-A177-3AD203B41FA5}">
                      <a16:colId xmlns:a16="http://schemas.microsoft.com/office/drawing/2014/main" val="804300431"/>
                    </a:ext>
                  </a:extLst>
                </a:gridCol>
                <a:gridCol w="878114">
                  <a:extLst>
                    <a:ext uri="{9D8B030D-6E8A-4147-A177-3AD203B41FA5}">
                      <a16:colId xmlns:a16="http://schemas.microsoft.com/office/drawing/2014/main" val="3558941462"/>
                    </a:ext>
                  </a:extLst>
                </a:gridCol>
                <a:gridCol w="885372">
                  <a:extLst>
                    <a:ext uri="{9D8B030D-6E8A-4147-A177-3AD203B41FA5}">
                      <a16:colId xmlns:a16="http://schemas.microsoft.com/office/drawing/2014/main" val="3102258479"/>
                    </a:ext>
                  </a:extLst>
                </a:gridCol>
                <a:gridCol w="881743">
                  <a:extLst>
                    <a:ext uri="{9D8B030D-6E8A-4147-A177-3AD203B41FA5}">
                      <a16:colId xmlns:a16="http://schemas.microsoft.com/office/drawing/2014/main" val="2058116962"/>
                    </a:ext>
                  </a:extLst>
                </a:gridCol>
              </a:tblGrid>
              <a:tr h="511012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9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Geography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9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History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9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Science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Art</a:t>
                      </a:r>
                      <a:r>
                        <a:rPr lang="en-GB" sz="9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9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Design </a:t>
                      </a:r>
                    </a:p>
                    <a:p>
                      <a:pPr algn="ctr" fontAlgn="base"/>
                      <a:r>
                        <a:rPr lang="en-GB" sz="9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Technology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0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Computing</a:t>
                      </a:r>
                      <a:r>
                        <a:rPr lang="en-GB" sz="9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French</a:t>
                      </a:r>
                      <a:r>
                        <a:rPr lang="en-GB" sz="9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</a:t>
                      </a:r>
                      <a:r>
                        <a:rPr lang="en-GB" sz="9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</a:t>
                      </a:r>
                      <a:r>
                        <a:rPr lang="en-GB" sz="9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Music</a:t>
                      </a:r>
                      <a:r>
                        <a:rPr lang="en-GB" sz="9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3876856"/>
                  </a:ext>
                </a:extLst>
              </a:tr>
              <a:tr h="555839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Uk</a:t>
                      </a:r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: local area and fieldwork</a:t>
                      </a:r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Materials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Make your mark - mark making and texture in drawings</a:t>
                      </a:r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0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Digital citizenship</a:t>
                      </a:r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ase"/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Creation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  <a:p>
                      <a:pPr algn="ctr" fontAlgn="base"/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(1:2)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Football/ Handball skills </a:t>
                      </a:r>
                      <a:r>
                        <a:rPr lang="en-US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Gymnastics 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West African call and Response (animals)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6892621"/>
                  </a:ext>
                </a:extLst>
              </a:tr>
              <a:tr h="568986"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World War 1: Remembrance 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C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ase"/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Living Things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Textiles: Templates and Joining 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0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Programming B (animations, Scratch Jr.)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Creation </a:t>
                      </a:r>
                    </a:p>
                    <a:p>
                      <a:pPr algn="ctr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(1:2)</a:t>
                      </a:r>
                      <a:endParaRPr lang="en-US" sz="6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Speed, Agility and Balance Skills</a:t>
                      </a:r>
                      <a:r>
                        <a:rPr lang="en-US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Dance </a:t>
                      </a:r>
                      <a:endParaRPr lang="en-US" sz="600" b="0" i="0" u="none" strike="noStrike" cap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  <a:sym typeface="Arial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Orchestral Instruments​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6354001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UK: Capitals, countries and seas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C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2"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Tell a story: Mark making and patterned surfaces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0E3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Programming B – Quizzes, robots</a:t>
                      </a:r>
                      <a:endParaRPr lang="en-GB" sz="6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base"/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2F3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Humanism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2E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Hockey Skills</a:t>
                      </a:r>
                      <a:r>
                        <a:rPr lang="en-US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Skipping games &amp; Fitness </a:t>
                      </a:r>
                      <a:endParaRPr lang="en-US" sz="600" b="0" i="0" u="none" strike="noStrike" cap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  <a:sym typeface="Arial"/>
                      </a:endParaRPr>
                    </a:p>
                    <a:p>
                      <a:pPr algn="ctr" fontAlgn="base"/>
                      <a:endParaRPr lang="en-GB" sz="6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D1D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auto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Dynamics, timbre, tempo and motifs (space)​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5442468"/>
                  </a:ext>
                </a:extLst>
              </a:tr>
              <a:tr h="61073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Humans 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8903994"/>
                  </a:ext>
                </a:extLst>
              </a:tr>
              <a:tr h="511012"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Florence Nightingale and Mary Seacole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CD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ase"/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Food: Making smoothies 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Creating Media – digital writing, word</a:t>
                      </a:r>
                      <a:endParaRPr lang="en-GB" sz="6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fontAlgn="base"/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Gospel</a:t>
                      </a:r>
                    </a:p>
                    <a:p>
                      <a:pPr algn="ctr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(1:4)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Touch Rugby Skills</a:t>
                      </a:r>
                      <a:r>
                        <a:rPr lang="en-US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Tennis Skills​</a:t>
                      </a:r>
                    </a:p>
                    <a:p>
                      <a:pPr algn="ctr" fontAlgn="base"/>
                      <a:endParaRPr lang="en-GB" sz="6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Myths and Legends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421328"/>
                  </a:ext>
                </a:extLst>
              </a:tr>
              <a:tr h="555839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Seasonal Changes 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CD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GB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Plants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Woven Wonders: threading, weaving 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fontAlgn="base"/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0E3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auto"/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Creating Media – digital photography. photos on </a:t>
                      </a:r>
                      <a:r>
                        <a:rPr lang="en-GB" sz="600" b="0" i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ipads</a:t>
                      </a:r>
                      <a:endParaRPr lang="en-GB" sz="6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French greetings with puppets</a:t>
                      </a:r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  <a:p>
                      <a:pPr algn="ctr" fontAlgn="base"/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Judaism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Cricket Skills</a:t>
                      </a:r>
                      <a:r>
                        <a:rPr lang="en-US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Tri Golf Skills​</a:t>
                      </a:r>
                    </a:p>
                    <a:p>
                      <a:pPr algn="ctr" fontAlgn="base"/>
                      <a:endParaRPr lang="en-GB" sz="6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Ocarina 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758014"/>
                  </a:ext>
                </a:extLst>
              </a:tr>
              <a:tr h="121029">
                <a:tc rowSpan="2"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Development of transport: Ford, Stephenson and Wright Brothers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C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Mechanisms: Wheels and axles 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0E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Judaism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2E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Athletics</a:t>
                      </a:r>
                      <a:r>
                        <a:rPr lang="en-US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Swimming</a:t>
                      </a:r>
                      <a:r>
                        <a:rPr lang="en-US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​</a:t>
                      </a:r>
                    </a:p>
                    <a:p>
                      <a:pPr algn="ctr" fontAlgn="base"/>
                      <a:endParaRPr lang="en-GB" sz="6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D1D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auto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​Ocarina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7084969"/>
                  </a:ext>
                </a:extLst>
              </a:tr>
              <a:tr h="67686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Computing systems and networks – IT around us 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100688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2"/>
          <p:cNvSpPr txBox="1"/>
          <p:nvPr/>
        </p:nvSpPr>
        <p:spPr>
          <a:xfrm>
            <a:off x="3046313" y="-80608"/>
            <a:ext cx="29127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 u="sng" dirty="0">
                <a:latin typeface="Cookie"/>
                <a:ea typeface="Cookie"/>
                <a:cs typeface="Cookie"/>
                <a:sym typeface="Cookie"/>
              </a:rPr>
              <a:t>KS1 (Year 1)</a:t>
            </a:r>
            <a:endParaRPr sz="2100" b="1" u="sng" dirty="0">
              <a:latin typeface="Cookie"/>
              <a:ea typeface="Cookie"/>
              <a:cs typeface="Cookie"/>
              <a:sym typeface="Cookie"/>
            </a:endParaRPr>
          </a:p>
        </p:txBody>
      </p:sp>
      <p:sp>
        <p:nvSpPr>
          <p:cNvPr id="141" name="Google Shape;141;p22"/>
          <p:cNvSpPr txBox="1"/>
          <p:nvPr/>
        </p:nvSpPr>
        <p:spPr>
          <a:xfrm>
            <a:off x="1917900" y="4637763"/>
            <a:ext cx="53082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rgbClr val="FF9900"/>
                </a:solidFill>
                <a:latin typeface="Cookie"/>
                <a:ea typeface="Cookie"/>
                <a:cs typeface="Cookie"/>
                <a:sym typeface="Cookie"/>
              </a:rPr>
              <a:t>Compare    Reflect     Discover</a:t>
            </a:r>
            <a:endParaRPr sz="2600">
              <a:solidFill>
                <a:srgbClr val="FF9900"/>
              </a:solidFill>
              <a:latin typeface="Cookie"/>
              <a:ea typeface="Cookie"/>
              <a:cs typeface="Cookie"/>
              <a:sym typeface="Cookie"/>
            </a:endParaRPr>
          </a:p>
        </p:txBody>
      </p:sp>
      <p:pic>
        <p:nvPicPr>
          <p:cNvPr id="142" name="Google Shape;142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075" y="4769527"/>
            <a:ext cx="419662" cy="321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22"/>
          <p:cNvPicPr preferRelativeResize="0"/>
          <p:nvPr/>
        </p:nvPicPr>
        <p:blipFill rotWithShape="1">
          <a:blip r:embed="rId4">
            <a:alphaModFix/>
          </a:blip>
          <a:srcRect b="12395"/>
          <a:stretch/>
        </p:blipFill>
        <p:spPr>
          <a:xfrm>
            <a:off x="8317125" y="4769533"/>
            <a:ext cx="361075" cy="32147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6E25D08-5107-4BF4-AE8E-A6F0F4F128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44978"/>
              </p:ext>
            </p:extLst>
          </p:nvPr>
        </p:nvGraphicFramePr>
        <p:xfrm>
          <a:off x="268513" y="500742"/>
          <a:ext cx="8712200" cy="4117576"/>
        </p:xfrm>
        <a:graphic>
          <a:graphicData uri="http://schemas.openxmlformats.org/drawingml/2006/table">
            <a:tbl>
              <a:tblPr/>
              <a:tblGrid>
                <a:gridCol w="871220">
                  <a:extLst>
                    <a:ext uri="{9D8B030D-6E8A-4147-A177-3AD203B41FA5}">
                      <a16:colId xmlns:a16="http://schemas.microsoft.com/office/drawing/2014/main" val="3430746558"/>
                    </a:ext>
                  </a:extLst>
                </a:gridCol>
                <a:gridCol w="871220">
                  <a:extLst>
                    <a:ext uri="{9D8B030D-6E8A-4147-A177-3AD203B41FA5}">
                      <a16:colId xmlns:a16="http://schemas.microsoft.com/office/drawing/2014/main" val="1569190721"/>
                    </a:ext>
                  </a:extLst>
                </a:gridCol>
                <a:gridCol w="871220">
                  <a:extLst>
                    <a:ext uri="{9D8B030D-6E8A-4147-A177-3AD203B41FA5}">
                      <a16:colId xmlns:a16="http://schemas.microsoft.com/office/drawing/2014/main" val="1470172758"/>
                    </a:ext>
                  </a:extLst>
                </a:gridCol>
                <a:gridCol w="871220">
                  <a:extLst>
                    <a:ext uri="{9D8B030D-6E8A-4147-A177-3AD203B41FA5}">
                      <a16:colId xmlns:a16="http://schemas.microsoft.com/office/drawing/2014/main" val="1417984901"/>
                    </a:ext>
                  </a:extLst>
                </a:gridCol>
                <a:gridCol w="871220">
                  <a:extLst>
                    <a:ext uri="{9D8B030D-6E8A-4147-A177-3AD203B41FA5}">
                      <a16:colId xmlns:a16="http://schemas.microsoft.com/office/drawing/2014/main" val="3573383073"/>
                    </a:ext>
                  </a:extLst>
                </a:gridCol>
                <a:gridCol w="871220">
                  <a:extLst>
                    <a:ext uri="{9D8B030D-6E8A-4147-A177-3AD203B41FA5}">
                      <a16:colId xmlns:a16="http://schemas.microsoft.com/office/drawing/2014/main" val="3776735959"/>
                    </a:ext>
                  </a:extLst>
                </a:gridCol>
                <a:gridCol w="871220">
                  <a:extLst>
                    <a:ext uri="{9D8B030D-6E8A-4147-A177-3AD203B41FA5}">
                      <a16:colId xmlns:a16="http://schemas.microsoft.com/office/drawing/2014/main" val="804300431"/>
                    </a:ext>
                  </a:extLst>
                </a:gridCol>
                <a:gridCol w="871220">
                  <a:extLst>
                    <a:ext uri="{9D8B030D-6E8A-4147-A177-3AD203B41FA5}">
                      <a16:colId xmlns:a16="http://schemas.microsoft.com/office/drawing/2014/main" val="3558941462"/>
                    </a:ext>
                  </a:extLst>
                </a:gridCol>
                <a:gridCol w="871220">
                  <a:extLst>
                    <a:ext uri="{9D8B030D-6E8A-4147-A177-3AD203B41FA5}">
                      <a16:colId xmlns:a16="http://schemas.microsoft.com/office/drawing/2014/main" val="3102258479"/>
                    </a:ext>
                  </a:extLst>
                </a:gridCol>
                <a:gridCol w="871220">
                  <a:extLst>
                    <a:ext uri="{9D8B030D-6E8A-4147-A177-3AD203B41FA5}">
                      <a16:colId xmlns:a16="http://schemas.microsoft.com/office/drawing/2014/main" val="2058116962"/>
                    </a:ext>
                  </a:extLst>
                </a:gridCol>
              </a:tblGrid>
              <a:tr h="509026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9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Geography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9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History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Science</a:t>
                      </a:r>
                      <a:r>
                        <a:rPr lang="en-GB" sz="9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Art</a:t>
                      </a:r>
                      <a:r>
                        <a:rPr lang="en-GB" sz="9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9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Design </a:t>
                      </a:r>
                    </a:p>
                    <a:p>
                      <a:pPr algn="ctr" fontAlgn="base"/>
                      <a:r>
                        <a:rPr lang="en-GB" sz="9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Technology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0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Computing</a:t>
                      </a:r>
                      <a:r>
                        <a:rPr lang="en-GB" sz="9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French</a:t>
                      </a:r>
                      <a:r>
                        <a:rPr lang="en-GB" sz="9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</a:t>
                      </a:r>
                      <a:r>
                        <a:rPr lang="en-GB" sz="9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</a:t>
                      </a:r>
                      <a:r>
                        <a:rPr lang="en-GB" sz="9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Music</a:t>
                      </a:r>
                      <a:r>
                        <a:rPr lang="en-GB" sz="9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3876856"/>
                  </a:ext>
                </a:extLst>
              </a:tr>
              <a:tr h="553679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Uk</a:t>
                      </a:r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: local area and fieldwork</a:t>
                      </a:r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C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Seasonal Changes</a:t>
                      </a:r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 (throughout the year)</a:t>
                      </a:r>
                    </a:p>
                    <a:p>
                      <a:pPr algn="ctr" fontAlgn="base"/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fontAlgn="base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Everyday materials (properties)</a:t>
                      </a:r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Make your mark - mark making and texture in drawings</a:t>
                      </a:r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0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Digital citizenship</a:t>
                      </a:r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ase"/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Creation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  <a:p>
                      <a:pPr algn="ctr" fontAlgn="base"/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(1:2)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Football/ Handball skills </a:t>
                      </a:r>
                      <a:r>
                        <a:rPr lang="en-US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Gymnastics ​</a:t>
                      </a:r>
                    </a:p>
                    <a:p>
                      <a:pPr algn="ctr" fontAlgn="base"/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Pulse and Rhythm (all about me)​</a:t>
                      </a:r>
                    </a:p>
                    <a:p>
                      <a:pPr algn="ctr" fontAlgn="auto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6892621"/>
                  </a:ext>
                </a:extLst>
              </a:tr>
              <a:tr h="509026"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World War 1: Remembrance 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CD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ase"/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Textiles: Templates and Joining 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0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Programming B (animations, Scratch Jr.)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Creation </a:t>
                      </a:r>
                    </a:p>
                    <a:p>
                      <a:pPr algn="ctr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(1:2)</a:t>
                      </a:r>
                      <a:endParaRPr lang="en-US" sz="6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Speed, Agility and Balance Skills</a:t>
                      </a:r>
                      <a:r>
                        <a:rPr lang="en-US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Dance 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Tempo (snail and mouse ​)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6354001"/>
                  </a:ext>
                </a:extLst>
              </a:tr>
              <a:tr h="679209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UK: Capitals, countries and seas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C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Animals including humans (identify)</a:t>
                      </a:r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Tell a story: Mark making and patterned surfaces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Programming B – Quizzes, robots</a:t>
                      </a:r>
                      <a:endParaRPr lang="en-GB" sz="6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ase"/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Humanism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Hockey Skills</a:t>
                      </a:r>
                      <a:r>
                        <a:rPr lang="en-US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Skipping games &amp; Fitness </a:t>
                      </a:r>
                      <a:endParaRPr lang="en-US" sz="600" b="0" i="0" u="none" strike="noStrike" cap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  <a:sym typeface="Arial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Musical vocabulary (under the sea)​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5442468"/>
                  </a:ext>
                </a:extLst>
              </a:tr>
              <a:tr h="516146"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Florence Nightingale and Mary Seacole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CD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ase"/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Food: Making smoothies 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Creating Media – digital writing, word</a:t>
                      </a:r>
                      <a:endParaRPr lang="en-GB" sz="6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fontAlgn="base"/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Gospel</a:t>
                      </a:r>
                    </a:p>
                    <a:p>
                      <a:pPr algn="ctr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(1:4)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Touch Rugby Skills</a:t>
                      </a:r>
                      <a:r>
                        <a:rPr lang="en-US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Tennis Skills​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​Timbre and rhythmic patterns </a:t>
                      </a:r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(fairy tales</a:t>
                      </a:r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)​</a:t>
                      </a:r>
                    </a:p>
                    <a:p>
                      <a:pPr algn="ctr" fontAlgn="auto"/>
                      <a:endParaRPr lang="en-GB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421328"/>
                  </a:ext>
                </a:extLst>
              </a:tr>
              <a:tr h="553679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Seasonal Changes 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CD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Plants </a:t>
                      </a:r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Woven Wonders: threading, weaving 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fontAlgn="base"/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0E3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auto"/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Creating Media – digital photography. photos on </a:t>
                      </a:r>
                      <a:r>
                        <a:rPr lang="en-GB" sz="600" b="0" i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ipads</a:t>
                      </a:r>
                      <a:endParaRPr lang="en-GB" sz="6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French greetings with puppets</a:t>
                      </a:r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  <a:p>
                      <a:pPr algn="ctr" fontAlgn="base"/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Judaism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Cricket Skills</a:t>
                      </a:r>
                      <a:r>
                        <a:rPr lang="en-US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Tri Golf Skills​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Pitch and Tempo (superheroes)​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758014"/>
                  </a:ext>
                </a:extLst>
              </a:tr>
              <a:tr h="120559">
                <a:tc rowSpan="2">
                  <a:txBody>
                    <a:bodyPr/>
                    <a:lstStyle/>
                    <a:p>
                      <a:pPr algn="ctr" fontAlgn="auto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Development of transport: Ford, Stephenson and Wright Brothers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C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base"/>
                      <a:r>
                        <a:rPr lang="en-GB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Mechanisms: Wheels and axles </a:t>
                      </a:r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0E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base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Judaism</a:t>
                      </a:r>
                      <a:r>
                        <a:rPr lang="en-US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2E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Athletics</a:t>
                      </a:r>
                      <a:r>
                        <a:rPr lang="en-US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6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Swimming</a:t>
                      </a:r>
                      <a:r>
                        <a:rPr lang="en-US" sz="600" b="0" i="0" u="none" strike="noStrike" cap="non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​</a:t>
                      </a:r>
                    </a:p>
                    <a:p>
                      <a:pPr algn="ctr" fontAlgn="base"/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D1D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auto"/>
                      <a:r>
                        <a:rPr lang="en-GB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Vocal and Body Sounds (By the Sea)​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7084969"/>
                  </a:ext>
                </a:extLst>
              </a:tr>
              <a:tr h="67423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Computing systems and networks – IT around us </a:t>
                      </a:r>
                    </a:p>
                  </a:txBody>
                  <a:tcPr anchor="ctr">
                    <a:lnL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21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1006887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A8C74BE0-D357-4F4B-8B64-C682111AF1C1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996" y="861742"/>
            <a:ext cx="11377332" cy="648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3053465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E698E0F41E284ABB272A57036DF328" ma:contentTypeVersion="9" ma:contentTypeDescription="Create a new document." ma:contentTypeScope="" ma:versionID="06bbf6745173f4bfa962a05a32c0b0fa">
  <xsd:schema xmlns:xsd="http://www.w3.org/2001/XMLSchema" xmlns:xs="http://www.w3.org/2001/XMLSchema" xmlns:p="http://schemas.microsoft.com/office/2006/metadata/properties" xmlns:ns2="49e4cb38-74d5-4ca8-8b5c-23f00722ebde" xmlns:ns3="d1fa19ce-2d9c-43f3-859e-16396bec98ac" targetNamespace="http://schemas.microsoft.com/office/2006/metadata/properties" ma:root="true" ma:fieldsID="c7a1e6c15cd3981710c4b903eae1fd14" ns2:_="" ns3:_="">
    <xsd:import namespace="49e4cb38-74d5-4ca8-8b5c-23f00722ebde"/>
    <xsd:import namespace="d1fa19ce-2d9c-43f3-859e-16396bec98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4cb38-74d5-4ca8-8b5c-23f00722ebd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fa19ce-2d9c-43f3-859e-16396bec98ac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3762DC2-723B-466A-9068-E065B409B7EE}">
  <ds:schemaRefs>
    <ds:schemaRef ds:uri="http://schemas.openxmlformats.org/package/2006/metadata/core-properties"/>
    <ds:schemaRef ds:uri="http://purl.org/dc/elements/1.1/"/>
    <ds:schemaRef ds:uri="http://purl.org/dc/dcmitype/"/>
    <ds:schemaRef ds:uri="http://schemas.microsoft.com/office/2006/documentManagement/types"/>
    <ds:schemaRef ds:uri="d1fa19ce-2d9c-43f3-859e-16396bec98ac"/>
    <ds:schemaRef ds:uri="http://purl.org/dc/terms/"/>
    <ds:schemaRef ds:uri="http://schemas.microsoft.com/office/2006/metadata/properties"/>
    <ds:schemaRef ds:uri="http://schemas.microsoft.com/office/infopath/2007/PartnerControls"/>
    <ds:schemaRef ds:uri="49e4cb38-74d5-4ca8-8b5c-23f00722ebde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4B6ADDC-452C-4750-BC2F-22201975483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718779B-1054-47C0-B51C-284CC15D37FD}">
  <ds:schemaRefs>
    <ds:schemaRef ds:uri="49e4cb38-74d5-4ca8-8b5c-23f00722ebde"/>
    <ds:schemaRef ds:uri="d1fa19ce-2d9c-43f3-859e-16396bec98a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1332</Words>
  <Application>Microsoft Office PowerPoint</Application>
  <PresentationFormat>On-screen Show (16:9)</PresentationFormat>
  <Paragraphs>352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Cambria</vt:lpstr>
      <vt:lpstr>Calibri</vt:lpstr>
      <vt:lpstr>Times New Roman</vt:lpstr>
      <vt:lpstr>Courgette</vt:lpstr>
      <vt:lpstr>Cookie</vt:lpstr>
      <vt:lpstr>Comfortaa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MrsLScott</dc:creator>
  <cp:lastModifiedBy>Mrs Lynsey Scott</cp:lastModifiedBy>
  <cp:revision>52</cp:revision>
  <dcterms:modified xsi:type="dcterms:W3CDTF">2025-11-12T09:48:02Z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0x01010046E698E0F41E284ABB272A57036DF328</vt:lpwstr>
  </property>
</Properties>
</file>