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173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7E30DD-DDB5-4A6B-8B95-C4F77149830A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808B6-7CD4-49E7-95CB-5F7ECCB038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266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B0808B6-7CD4-49E7-95CB-5F7ECCB0385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764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Connector 38"/>
          <p:cNvCxnSpPr>
            <a:cxnSpLocks/>
            <a:endCxn id="42" idx="2"/>
          </p:cNvCxnSpPr>
          <p:nvPr/>
        </p:nvCxnSpPr>
        <p:spPr>
          <a:xfrm>
            <a:off x="6102077" y="1148961"/>
            <a:ext cx="50162" cy="4282863"/>
          </a:xfrm>
          <a:prstGeom prst="line">
            <a:avLst/>
          </a:prstGeom>
          <a:ln w="285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Connector 32"/>
          <p:cNvCxnSpPr>
            <a:cxnSpLocks/>
          </p:cNvCxnSpPr>
          <p:nvPr/>
        </p:nvCxnSpPr>
        <p:spPr>
          <a:xfrm>
            <a:off x="3858431" y="1072283"/>
            <a:ext cx="63740" cy="5117835"/>
          </a:xfrm>
          <a:prstGeom prst="line">
            <a:avLst/>
          </a:prstGeom>
          <a:ln w="285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ctor 20"/>
          <p:cNvCxnSpPr>
            <a:cxnSpLocks/>
            <a:stCxn id="4" idx="2"/>
            <a:endCxn id="18" idx="2"/>
          </p:cNvCxnSpPr>
          <p:nvPr/>
        </p:nvCxnSpPr>
        <p:spPr>
          <a:xfrm>
            <a:off x="1358212" y="1685564"/>
            <a:ext cx="740" cy="4512174"/>
          </a:xfrm>
          <a:prstGeom prst="line">
            <a:avLst/>
          </a:prstGeom>
          <a:ln w="285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815632" y="132735"/>
            <a:ext cx="1674549" cy="73152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Headteacher 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Mrs Coulson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5212" y="1045484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Windmill Class Teacher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Haddock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23122" y="1057919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Learning Support Assistant </a:t>
            </a:r>
            <a:r>
              <a:rPr sz="1000" b="1" dirty="0">
                <a:solidFill>
                  <a:schemeClr val="tx1"/>
                </a:solidFill>
                <a:latin typeface="+mj-lt"/>
              </a:rPr>
              <a:t>- Windmill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Robertson - Mon/Tues/Thurs/Friday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Mrs Lingfield - Wednesday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09239" y="1048719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Office Manager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Penn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15952" y="5550038"/>
            <a:ext cx="2286000" cy="64770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Family Liaison Officer (FLO)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Mrs Sterriker-Rhodes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633128" y="3311405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Learning Support Assistant </a:t>
            </a:r>
            <a:r>
              <a:rPr sz="1000" b="1" dirty="0">
                <a:solidFill>
                  <a:schemeClr val="tx1"/>
                </a:solidFill>
                <a:latin typeface="+mj-lt"/>
              </a:rPr>
              <a:t>- Oxney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Cotton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604490" y="4047894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Learning Support Assistant </a:t>
            </a:r>
            <a:r>
              <a:rPr sz="1000" b="1" dirty="0">
                <a:solidFill>
                  <a:schemeClr val="tx1"/>
                </a:solidFill>
                <a:latin typeface="+mj-lt"/>
              </a:rPr>
              <a:t>- Rother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Channon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Mrs Beaney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2652907" y="5550038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Orchard Provision</a:t>
            </a:r>
            <a:r>
              <a:rPr lang="en-GB" sz="1000" b="1" dirty="0">
                <a:solidFill>
                  <a:schemeClr val="tx1"/>
                </a:solidFill>
                <a:latin typeface="+mj-lt"/>
              </a:rPr>
              <a:t> and Class LSAs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Ely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Miss Bailey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2640565" y="4807267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Wraparound Care Leaders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Ms Woolhouse  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Miss Bailey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3657600" y="9326880"/>
            <a:ext cx="2286000" cy="640080"/>
          </a:xfrm>
          <a:prstGeom prst="rect">
            <a:avLst/>
          </a:prstGeom>
          <a:solidFill>
            <a:srgbClr val="C6E0B4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1000">
                <a:latin typeface="Arial"/>
              </a:rPr>
              <a:t>Additional TA
[Insert Name]</a:t>
            </a:r>
          </a:p>
        </p:txBody>
      </p:sp>
      <p:sp>
        <p:nvSpPr>
          <p:cNvPr id="36" name="Rectangle 35"/>
          <p:cNvSpPr/>
          <p:nvPr/>
        </p:nvSpPr>
        <p:spPr>
          <a:xfrm>
            <a:off x="5018084" y="1820982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Finance </a:t>
            </a:r>
            <a:r>
              <a:rPr sz="1000" b="1" dirty="0">
                <a:solidFill>
                  <a:schemeClr val="tx1"/>
                </a:solidFill>
                <a:latin typeface="+mj-lt"/>
              </a:rPr>
              <a:t>Manager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Crabtree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018084" y="3319756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Catering</a:t>
            </a:r>
            <a:r>
              <a:rPr sz="1000" b="1" dirty="0">
                <a:solidFill>
                  <a:schemeClr val="tx1"/>
                </a:solidFill>
                <a:latin typeface="+mj-lt"/>
              </a:rPr>
              <a:t> Manager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Packham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018084" y="4041070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Catering</a:t>
            </a:r>
            <a:r>
              <a:rPr lang="en-GB" sz="1000" b="1" dirty="0">
                <a:solidFill>
                  <a:schemeClr val="tx1"/>
                </a:solidFill>
                <a:latin typeface="+mj-lt"/>
              </a:rPr>
              <a:t> Assistant 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Hilding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009239" y="4791744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Midday Leader</a:t>
            </a:r>
            <a:r>
              <a:rPr lang="en-GB" sz="1000" b="1" dirty="0">
                <a:solidFill>
                  <a:schemeClr val="tx1"/>
                </a:solidFill>
                <a:latin typeface="+mj-lt"/>
              </a:rPr>
              <a:t>s 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Miss Foster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215212" y="4791744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Site Manager and Sports Leader  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Mr Hawkins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6400800" y="9326880"/>
            <a:ext cx="2286000" cy="640080"/>
          </a:xfrm>
          <a:prstGeom prst="rect">
            <a:avLst/>
          </a:prstGeom>
          <a:solidFill>
            <a:srgbClr val="C6E0B4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sz="1000">
                <a:latin typeface="Arial"/>
              </a:rPr>
              <a:t>Additional Support Staff
[Insert Name]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5952" y="1798886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Smuggler Class Teacher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Miss Perrian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606549" y="2603130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Learning Support Assistant </a:t>
            </a:r>
            <a:r>
              <a:rPr sz="1000" b="1" dirty="0">
                <a:solidFill>
                  <a:schemeClr val="tx1"/>
                </a:solidFill>
                <a:latin typeface="+mj-lt"/>
              </a:rPr>
              <a:t>- Viking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Ms Woolhouse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606549" y="1798886"/>
            <a:ext cx="2339158" cy="720297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Learning Support Assistant </a:t>
            </a:r>
            <a:r>
              <a:rPr sz="1000" b="1" dirty="0">
                <a:solidFill>
                  <a:schemeClr val="tx1"/>
                </a:solidFill>
                <a:latin typeface="+mj-lt"/>
              </a:rPr>
              <a:t>- Smuggler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Cole – Mon/Tues/Wed 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Mrs Lingfield – Thurs/Friday</a:t>
            </a:r>
            <a:endParaRPr sz="9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15212" y="2544462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Viking Class Teacher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Miss Robinson </a:t>
            </a:r>
            <a:r>
              <a:rPr lang="en-GB" sz="1000" dirty="0">
                <a:solidFill>
                  <a:schemeClr val="tx1"/>
                </a:solidFill>
                <a:latin typeface="Arial"/>
              </a:rPr>
              <a:t> </a:t>
            </a:r>
            <a:endParaRPr sz="1000" dirty="0"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6010" y="3311160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  <a:latin typeface="+mj-lt"/>
              </a:rPr>
              <a:t>Oxney Class Teacher</a:t>
            </a:r>
            <a:endParaRPr lang="en-GB" sz="1000" b="1" dirty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Miss Larter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15212" y="4041070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chemeClr val="tx1"/>
                </a:solidFill>
              </a:rPr>
              <a:t>Rother Class Teacher</a:t>
            </a:r>
            <a:r>
              <a:rPr sz="1000" dirty="0">
                <a:solidFill>
                  <a:schemeClr val="tx1"/>
                </a:solidFill>
              </a:rPr>
              <a:t>
</a:t>
            </a:r>
            <a:r>
              <a:rPr lang="en-GB" sz="1000" dirty="0">
                <a:solidFill>
                  <a:schemeClr val="tx1"/>
                </a:solidFill>
              </a:rPr>
              <a:t>Mrs Scott – Monday/Tuesday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</a:rPr>
              <a:t> Mrs Spencer – Wed/Thu/Fri</a:t>
            </a:r>
          </a:p>
        </p:txBody>
      </p:sp>
      <p:sp>
        <p:nvSpPr>
          <p:cNvPr id="126" name="Rectangle 125">
            <a:extLst>
              <a:ext uri="{FF2B5EF4-FFF2-40B4-BE49-F238E27FC236}">
                <a16:creationId xmlns:a16="http://schemas.microsoft.com/office/drawing/2014/main" id="{96C927C2-9447-4CE6-93BB-23ACDCA31DEA}"/>
              </a:ext>
            </a:extLst>
          </p:cNvPr>
          <p:cNvSpPr/>
          <p:nvPr/>
        </p:nvSpPr>
        <p:spPr>
          <a:xfrm>
            <a:off x="5018084" y="2593246"/>
            <a:ext cx="2286000" cy="640080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SENCO and Year One Teacher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 Mrs Catt 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C89A648C-9BB4-4B5C-A4A1-79C17001B428}"/>
              </a:ext>
            </a:extLst>
          </p:cNvPr>
          <p:cNvSpPr/>
          <p:nvPr/>
        </p:nvSpPr>
        <p:spPr>
          <a:xfrm>
            <a:off x="7445985" y="4808454"/>
            <a:ext cx="1393212" cy="1381664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Forest School Leader</a:t>
            </a: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+mj-lt"/>
              </a:rPr>
              <a:t>Helen </a:t>
            </a:r>
            <a:r>
              <a:rPr lang="en-GB" sz="1000">
                <a:solidFill>
                  <a:schemeClr val="tx1"/>
                </a:solidFill>
                <a:latin typeface="+mj-lt"/>
              </a:rPr>
              <a:t>de Georgio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B282890F-DA82-4275-9A4B-101746EB9C8E}"/>
              </a:ext>
            </a:extLst>
          </p:cNvPr>
          <p:cNvSpPr/>
          <p:nvPr/>
        </p:nvSpPr>
        <p:spPr>
          <a:xfrm>
            <a:off x="4254084" y="123991"/>
            <a:ext cx="1510310" cy="731857"/>
          </a:xfrm>
          <a:prstGeom prst="rect">
            <a:avLst/>
          </a:prstGeom>
          <a:solidFill>
            <a:srgbClr val="C6E0B4"/>
          </a:solidFill>
          <a:ln w="12700"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+mj-lt"/>
              </a:rPr>
              <a:t>Assistant Headteacher</a:t>
            </a:r>
            <a:r>
              <a:rPr sz="1000" dirty="0">
                <a:solidFill>
                  <a:schemeClr val="tx1"/>
                </a:solidFill>
                <a:latin typeface="+mj-lt"/>
              </a:rPr>
              <a:t>
</a:t>
            </a:r>
            <a:r>
              <a:rPr lang="en-GB" sz="1000" dirty="0">
                <a:solidFill>
                  <a:schemeClr val="tx1"/>
                </a:solidFill>
                <a:latin typeface="+mj-lt"/>
              </a:rPr>
              <a:t>Mrs Scott</a:t>
            </a:r>
            <a:endParaRPr sz="1000" dirty="0">
              <a:solidFill>
                <a:schemeClr val="tx1"/>
              </a:solidFill>
              <a:latin typeface="+mj-l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2248</TotalTime>
  <Words>204</Words>
  <Application>Microsoft Office PowerPoint</Application>
  <PresentationFormat>On-screen Show (4:3)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Senco</dc:creator>
  <cp:keywords/>
  <dc:description>generated using python-pptx</dc:description>
  <cp:lastModifiedBy>Mrs Stella Coulson</cp:lastModifiedBy>
  <cp:revision>28</cp:revision>
  <cp:lastPrinted>2025-09-05T15:26:31Z</cp:lastPrinted>
  <dcterms:created xsi:type="dcterms:W3CDTF">2013-01-27T09:14:16Z</dcterms:created>
  <dcterms:modified xsi:type="dcterms:W3CDTF">2025-11-05T16:17:17Z</dcterms:modified>
  <cp:category/>
</cp:coreProperties>
</file>